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notesMasterIdLst>
    <p:notesMasterId r:id="rId28"/>
  </p:notesMasterIdLst>
  <p:handoutMasterIdLst>
    <p:handoutMasterId r:id="rId29"/>
  </p:handoutMasterIdLst>
  <p:sldIdLst>
    <p:sldId id="256" r:id="rId2"/>
    <p:sldId id="301" r:id="rId3"/>
    <p:sldId id="329" r:id="rId4"/>
    <p:sldId id="321" r:id="rId5"/>
    <p:sldId id="303" r:id="rId6"/>
    <p:sldId id="331" r:id="rId7"/>
    <p:sldId id="305" r:id="rId8"/>
    <p:sldId id="319" r:id="rId9"/>
    <p:sldId id="320" r:id="rId10"/>
    <p:sldId id="322" r:id="rId11"/>
    <p:sldId id="323" r:id="rId12"/>
    <p:sldId id="324" r:id="rId13"/>
    <p:sldId id="325" r:id="rId14"/>
    <p:sldId id="304" r:id="rId15"/>
    <p:sldId id="326" r:id="rId16"/>
    <p:sldId id="327" r:id="rId17"/>
    <p:sldId id="328" r:id="rId18"/>
    <p:sldId id="308" r:id="rId19"/>
    <p:sldId id="311" r:id="rId20"/>
    <p:sldId id="309" r:id="rId21"/>
    <p:sldId id="313" r:id="rId22"/>
    <p:sldId id="336" r:id="rId23"/>
    <p:sldId id="314" r:id="rId24"/>
    <p:sldId id="315" r:id="rId25"/>
    <p:sldId id="317" r:id="rId26"/>
    <p:sldId id="318" r:id="rId27"/>
  </p:sldIdLst>
  <p:sldSz cx="9144000" cy="6858000" type="screen4x3"/>
  <p:notesSz cx="6858000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264" autoAdjust="0"/>
  </p:normalViewPr>
  <p:slideViewPr>
    <p:cSldViewPr>
      <p:cViewPr varScale="1">
        <p:scale>
          <a:sx n="45" d="100"/>
          <a:sy n="45" d="100"/>
        </p:scale>
        <p:origin x="-13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C2DCD7-E8FC-B247-9243-453C7DA6F460}" type="doc">
      <dgm:prSet loTypeId="urn:microsoft.com/office/officeart/2009/layout/ReverseList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4BE5BB87-4F9B-0048-AACA-78518DB71FFF}">
      <dgm:prSet phldrT="[Texte]"/>
      <dgm:spPr/>
      <dgm:t>
        <a:bodyPr/>
        <a:lstStyle/>
        <a:p>
          <a:endParaRPr lang="fr-FR" dirty="0" smtClean="0"/>
        </a:p>
        <a:p>
          <a:endParaRPr lang="fr-FR" dirty="0" smtClean="0"/>
        </a:p>
        <a:p>
          <a:r>
            <a:rPr lang="fr-FR" dirty="0" smtClean="0"/>
            <a:t>patient</a:t>
          </a:r>
          <a:endParaRPr lang="fr-FR" dirty="0"/>
        </a:p>
      </dgm:t>
    </dgm:pt>
    <dgm:pt modelId="{15A235DD-D5A3-BE4E-B708-CE5C008079FC}" type="parTrans" cxnId="{B1B52D09-AEE4-0F4D-833A-1567E10D9182}">
      <dgm:prSet/>
      <dgm:spPr/>
      <dgm:t>
        <a:bodyPr/>
        <a:lstStyle/>
        <a:p>
          <a:endParaRPr lang="fr-FR"/>
        </a:p>
      </dgm:t>
    </dgm:pt>
    <dgm:pt modelId="{7F24A0D8-823B-F04A-A471-84CE5777EF88}" type="sibTrans" cxnId="{B1B52D09-AEE4-0F4D-833A-1567E10D9182}">
      <dgm:prSet/>
      <dgm:spPr/>
      <dgm:t>
        <a:bodyPr/>
        <a:lstStyle/>
        <a:p>
          <a:endParaRPr lang="fr-FR"/>
        </a:p>
      </dgm:t>
    </dgm:pt>
    <dgm:pt modelId="{A22EF7DB-B190-DE4A-A75B-F3A7EE9D7195}">
      <dgm:prSet phldrT="[Texte]"/>
      <dgm:spPr/>
      <dgm:t>
        <a:bodyPr/>
        <a:lstStyle/>
        <a:p>
          <a:endParaRPr lang="fr-FR" dirty="0" smtClean="0"/>
        </a:p>
        <a:p>
          <a:endParaRPr lang="fr-FR" dirty="0" smtClean="0"/>
        </a:p>
        <a:p>
          <a:r>
            <a:rPr lang="fr-FR" dirty="0" smtClean="0"/>
            <a:t>proches</a:t>
          </a:r>
          <a:endParaRPr lang="fr-FR" dirty="0"/>
        </a:p>
      </dgm:t>
    </dgm:pt>
    <dgm:pt modelId="{8BEB4F9E-2FEB-BF4A-8F27-59692D2B90EA}" type="parTrans" cxnId="{23989D74-31F9-8643-B8D5-691316B073DE}">
      <dgm:prSet/>
      <dgm:spPr/>
      <dgm:t>
        <a:bodyPr/>
        <a:lstStyle/>
        <a:p>
          <a:endParaRPr lang="fr-FR"/>
        </a:p>
      </dgm:t>
    </dgm:pt>
    <dgm:pt modelId="{81C4365A-128B-1D46-B190-C5858AEF32C8}" type="sibTrans" cxnId="{23989D74-31F9-8643-B8D5-691316B073DE}">
      <dgm:prSet/>
      <dgm:spPr/>
      <dgm:t>
        <a:bodyPr/>
        <a:lstStyle/>
        <a:p>
          <a:endParaRPr lang="fr-FR"/>
        </a:p>
      </dgm:t>
    </dgm:pt>
    <dgm:pt modelId="{298C29EA-EF8F-A048-86F2-DE33C12B4452}" type="pres">
      <dgm:prSet presAssocID="{17C2DCD7-E8FC-B247-9243-453C7DA6F460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F25B13E3-DA2C-3647-8858-31C8ADCD6343}" type="pres">
      <dgm:prSet presAssocID="{17C2DCD7-E8FC-B247-9243-453C7DA6F460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EF9ED78-8EB2-B04D-8AF6-AF6B749415D5}" type="pres">
      <dgm:prSet presAssocID="{17C2DCD7-E8FC-B247-9243-453C7DA6F460}" presName="LeftNode" presStyleLbl="bgImgPlace1" presStyleIdx="0" presStyleCnt="2">
        <dgm:presLayoutVars>
          <dgm:chMax val="2"/>
          <dgm:chPref val="2"/>
        </dgm:presLayoutVars>
      </dgm:prSet>
      <dgm:spPr/>
      <dgm:t>
        <a:bodyPr/>
        <a:lstStyle/>
        <a:p>
          <a:endParaRPr lang="fr-FR"/>
        </a:p>
      </dgm:t>
    </dgm:pt>
    <dgm:pt modelId="{CDAA0C77-2E03-3F4C-90B3-E825688A1C01}" type="pres">
      <dgm:prSet presAssocID="{17C2DCD7-E8FC-B247-9243-453C7DA6F460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5477C7-8D40-DC4E-835E-2475996761FE}" type="pres">
      <dgm:prSet presAssocID="{17C2DCD7-E8FC-B247-9243-453C7DA6F460}" presName="RightNode" presStyleLbl="bgImgPlace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C046E902-ED6A-CB46-A9E9-67815A65AF29}" type="pres">
      <dgm:prSet presAssocID="{17C2DCD7-E8FC-B247-9243-453C7DA6F460}" presName="TopArrow" presStyleLbl="node1" presStyleIdx="0" presStyleCnt="2"/>
      <dgm:spPr/>
    </dgm:pt>
    <dgm:pt modelId="{FC8AA80D-8B0D-394B-AA34-7D8EC116C76F}" type="pres">
      <dgm:prSet presAssocID="{17C2DCD7-E8FC-B247-9243-453C7DA6F460}" presName="BottomArrow" presStyleLbl="node1" presStyleIdx="1" presStyleCnt="2"/>
      <dgm:spPr/>
    </dgm:pt>
  </dgm:ptLst>
  <dgm:cxnLst>
    <dgm:cxn modelId="{405EDBFA-D4BB-FE43-BFBF-CB614F4AD5D4}" type="presOf" srcId="{A22EF7DB-B190-DE4A-A75B-F3A7EE9D7195}" destId="{FB5477C7-8D40-DC4E-835E-2475996761FE}" srcOrd="1" destOrd="0" presId="urn:microsoft.com/office/officeart/2009/layout/ReverseList"/>
    <dgm:cxn modelId="{23989D74-31F9-8643-B8D5-691316B073DE}" srcId="{17C2DCD7-E8FC-B247-9243-453C7DA6F460}" destId="{A22EF7DB-B190-DE4A-A75B-F3A7EE9D7195}" srcOrd="1" destOrd="0" parTransId="{8BEB4F9E-2FEB-BF4A-8F27-59692D2B90EA}" sibTransId="{81C4365A-128B-1D46-B190-C5858AEF32C8}"/>
    <dgm:cxn modelId="{4AEBD0C1-2A94-CD44-A4FD-1F690266CF0E}" type="presOf" srcId="{A22EF7DB-B190-DE4A-A75B-F3A7EE9D7195}" destId="{CDAA0C77-2E03-3F4C-90B3-E825688A1C01}" srcOrd="0" destOrd="0" presId="urn:microsoft.com/office/officeart/2009/layout/ReverseList"/>
    <dgm:cxn modelId="{10112A04-F092-6A42-9159-6229E2BDBF89}" type="presOf" srcId="{17C2DCD7-E8FC-B247-9243-453C7DA6F460}" destId="{298C29EA-EF8F-A048-86F2-DE33C12B4452}" srcOrd="0" destOrd="0" presId="urn:microsoft.com/office/officeart/2009/layout/ReverseList"/>
    <dgm:cxn modelId="{AB5B6E06-4B92-3442-AA7A-74EE2AA8B0BA}" type="presOf" srcId="{4BE5BB87-4F9B-0048-AACA-78518DB71FFF}" destId="{F25B13E3-DA2C-3647-8858-31C8ADCD6343}" srcOrd="0" destOrd="0" presId="urn:microsoft.com/office/officeart/2009/layout/ReverseList"/>
    <dgm:cxn modelId="{9CB1850B-A862-6749-B3F2-87B61FA0CB5C}" type="presOf" srcId="{4BE5BB87-4F9B-0048-AACA-78518DB71FFF}" destId="{AEF9ED78-8EB2-B04D-8AF6-AF6B749415D5}" srcOrd="1" destOrd="0" presId="urn:microsoft.com/office/officeart/2009/layout/ReverseList"/>
    <dgm:cxn modelId="{B1B52D09-AEE4-0F4D-833A-1567E10D9182}" srcId="{17C2DCD7-E8FC-B247-9243-453C7DA6F460}" destId="{4BE5BB87-4F9B-0048-AACA-78518DB71FFF}" srcOrd="0" destOrd="0" parTransId="{15A235DD-D5A3-BE4E-B708-CE5C008079FC}" sibTransId="{7F24A0D8-823B-F04A-A471-84CE5777EF88}"/>
    <dgm:cxn modelId="{0D50575E-F0FF-B84E-B4B0-37DC775F9568}" type="presParOf" srcId="{298C29EA-EF8F-A048-86F2-DE33C12B4452}" destId="{F25B13E3-DA2C-3647-8858-31C8ADCD6343}" srcOrd="0" destOrd="0" presId="urn:microsoft.com/office/officeart/2009/layout/ReverseList"/>
    <dgm:cxn modelId="{DE40FAD4-4414-6649-913E-687216AF0E63}" type="presParOf" srcId="{298C29EA-EF8F-A048-86F2-DE33C12B4452}" destId="{AEF9ED78-8EB2-B04D-8AF6-AF6B749415D5}" srcOrd="1" destOrd="0" presId="urn:microsoft.com/office/officeart/2009/layout/ReverseList"/>
    <dgm:cxn modelId="{3491872D-88F4-1C42-B064-A18A56AABB6B}" type="presParOf" srcId="{298C29EA-EF8F-A048-86F2-DE33C12B4452}" destId="{CDAA0C77-2E03-3F4C-90B3-E825688A1C01}" srcOrd="2" destOrd="0" presId="urn:microsoft.com/office/officeart/2009/layout/ReverseList"/>
    <dgm:cxn modelId="{48991482-22B6-BF4C-B995-8EAF660FF4AF}" type="presParOf" srcId="{298C29EA-EF8F-A048-86F2-DE33C12B4452}" destId="{FB5477C7-8D40-DC4E-835E-2475996761FE}" srcOrd="3" destOrd="0" presId="urn:microsoft.com/office/officeart/2009/layout/ReverseList"/>
    <dgm:cxn modelId="{679CF85A-5DC7-464A-B3CE-7E15D46F11DA}" type="presParOf" srcId="{298C29EA-EF8F-A048-86F2-DE33C12B4452}" destId="{C046E902-ED6A-CB46-A9E9-67815A65AF29}" srcOrd="4" destOrd="0" presId="urn:microsoft.com/office/officeart/2009/layout/ReverseList"/>
    <dgm:cxn modelId="{5550A49A-BA57-7240-AC44-FE2C5828A7C9}" type="presParOf" srcId="{298C29EA-EF8F-A048-86F2-DE33C12B4452}" destId="{FC8AA80D-8B0D-394B-AA34-7D8EC116C76F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537469-E919-6049-81C5-CEA02A0D6568}" type="doc">
      <dgm:prSet loTypeId="urn:microsoft.com/office/officeart/2005/8/layout/radial3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617AC3F1-A5E0-084E-8FCC-CDC86F93C2FA}">
      <dgm:prSet phldrT="[Texte]"/>
      <dgm:spPr>
        <a:ln>
          <a:solidFill>
            <a:schemeClr val="tx1"/>
          </a:solidFill>
        </a:ln>
      </dgm:spPr>
      <dgm:t>
        <a:bodyPr/>
        <a:lstStyle/>
        <a:p>
          <a:r>
            <a:rPr lang="fr-FR" dirty="0" smtClean="0">
              <a:solidFill>
                <a:srgbClr val="000000"/>
              </a:solidFill>
            </a:rPr>
            <a:t>Patient</a:t>
          </a:r>
          <a:endParaRPr lang="fr-FR" dirty="0">
            <a:solidFill>
              <a:srgbClr val="000000"/>
            </a:solidFill>
          </a:endParaRPr>
        </a:p>
      </dgm:t>
    </dgm:pt>
    <dgm:pt modelId="{E55DE7F2-083B-B447-AFDD-389292A695C6}" type="parTrans" cxnId="{EA86DC3B-766F-A041-9F60-688B46EBF4FC}">
      <dgm:prSet/>
      <dgm:spPr/>
      <dgm:t>
        <a:bodyPr/>
        <a:lstStyle/>
        <a:p>
          <a:endParaRPr lang="fr-FR"/>
        </a:p>
      </dgm:t>
    </dgm:pt>
    <dgm:pt modelId="{7FFF99D7-79B2-0C41-8FEA-0D9538795EEE}" type="sibTrans" cxnId="{EA86DC3B-766F-A041-9F60-688B46EBF4FC}">
      <dgm:prSet/>
      <dgm:spPr/>
      <dgm:t>
        <a:bodyPr/>
        <a:lstStyle/>
        <a:p>
          <a:endParaRPr lang="fr-FR"/>
        </a:p>
      </dgm:t>
    </dgm:pt>
    <dgm:pt modelId="{EE154023-757E-4745-9FCE-63FBFD744D2F}">
      <dgm:prSet phldrT="[Texte]" custT="1"/>
      <dgm:spPr/>
      <dgm:t>
        <a:bodyPr/>
        <a:lstStyle/>
        <a:p>
          <a:pPr algn="l"/>
          <a:r>
            <a:rPr lang="fr-FR" sz="1500" dirty="0" err="1" smtClean="0"/>
            <a:t>Ergothéra-peutes</a:t>
          </a:r>
          <a:endParaRPr lang="fr-FR" sz="1500" dirty="0"/>
        </a:p>
      </dgm:t>
    </dgm:pt>
    <dgm:pt modelId="{CEBE34FC-0F2D-514C-8F0E-F67BA45C20FD}" type="parTrans" cxnId="{C9ECE177-A072-4B44-BC52-EE451A96C80A}">
      <dgm:prSet/>
      <dgm:spPr/>
      <dgm:t>
        <a:bodyPr/>
        <a:lstStyle/>
        <a:p>
          <a:endParaRPr lang="fr-FR"/>
        </a:p>
      </dgm:t>
    </dgm:pt>
    <dgm:pt modelId="{1D41FF84-5976-7A4E-A15B-BFDB1D0A9F87}" type="sibTrans" cxnId="{C9ECE177-A072-4B44-BC52-EE451A96C80A}">
      <dgm:prSet/>
      <dgm:spPr/>
      <dgm:t>
        <a:bodyPr/>
        <a:lstStyle/>
        <a:p>
          <a:endParaRPr lang="fr-FR"/>
        </a:p>
      </dgm:t>
    </dgm:pt>
    <dgm:pt modelId="{B25888CA-B6CF-8649-9EAC-5304C9F75E01}">
      <dgm:prSet phldrT="[Texte]" custT="1"/>
      <dgm:spPr/>
      <dgm:t>
        <a:bodyPr/>
        <a:lstStyle/>
        <a:p>
          <a:pPr algn="l"/>
          <a:r>
            <a:rPr lang="fr-FR" sz="1500" dirty="0" err="1" smtClean="0"/>
            <a:t>Kinésithéra-peutes</a:t>
          </a:r>
          <a:endParaRPr lang="fr-FR" sz="1500" dirty="0"/>
        </a:p>
      </dgm:t>
    </dgm:pt>
    <dgm:pt modelId="{0C00F466-3EB3-5842-BBE0-54231595DCB6}" type="parTrans" cxnId="{688444A2-A292-5F44-BE3A-1F0930820622}">
      <dgm:prSet/>
      <dgm:spPr/>
      <dgm:t>
        <a:bodyPr/>
        <a:lstStyle/>
        <a:p>
          <a:endParaRPr lang="fr-FR"/>
        </a:p>
      </dgm:t>
    </dgm:pt>
    <dgm:pt modelId="{366039E6-F80A-AA40-A26A-E61ACA1BF71D}" type="sibTrans" cxnId="{688444A2-A292-5F44-BE3A-1F0930820622}">
      <dgm:prSet/>
      <dgm:spPr/>
      <dgm:t>
        <a:bodyPr/>
        <a:lstStyle/>
        <a:p>
          <a:endParaRPr lang="fr-FR"/>
        </a:p>
      </dgm:t>
    </dgm:pt>
    <dgm:pt modelId="{561D2E67-7F45-2A44-9155-4B78E8CAF25D}">
      <dgm:prSet phldrT="[Texte]"/>
      <dgm:spPr/>
      <dgm:t>
        <a:bodyPr/>
        <a:lstStyle/>
        <a:p>
          <a:r>
            <a:rPr lang="fr-FR" dirty="0" smtClean="0"/>
            <a:t>Médecins</a:t>
          </a:r>
          <a:endParaRPr lang="fr-FR" dirty="0"/>
        </a:p>
      </dgm:t>
    </dgm:pt>
    <dgm:pt modelId="{9351C507-9D62-DF4F-B538-325C6B852391}" type="parTrans" cxnId="{7428BAF9-BE3C-F74A-9813-412B1BED585C}">
      <dgm:prSet/>
      <dgm:spPr/>
      <dgm:t>
        <a:bodyPr/>
        <a:lstStyle/>
        <a:p>
          <a:endParaRPr lang="fr-FR"/>
        </a:p>
      </dgm:t>
    </dgm:pt>
    <dgm:pt modelId="{B9F5AA36-5A38-224F-96B6-097CB64991CE}" type="sibTrans" cxnId="{7428BAF9-BE3C-F74A-9813-412B1BED585C}">
      <dgm:prSet/>
      <dgm:spPr/>
      <dgm:t>
        <a:bodyPr/>
        <a:lstStyle/>
        <a:p>
          <a:endParaRPr lang="fr-FR"/>
        </a:p>
      </dgm:t>
    </dgm:pt>
    <dgm:pt modelId="{6FDE8340-54D3-1C42-A8AE-FD86302DB6EB}">
      <dgm:prSet phldrT="[Texte]" custT="1"/>
      <dgm:spPr/>
      <dgm:t>
        <a:bodyPr/>
        <a:lstStyle/>
        <a:p>
          <a:r>
            <a:rPr lang="fr-FR" sz="1800" dirty="0" smtClean="0"/>
            <a:t> Famille</a:t>
          </a:r>
          <a:endParaRPr lang="fr-FR" sz="1800" dirty="0"/>
        </a:p>
      </dgm:t>
    </dgm:pt>
    <dgm:pt modelId="{B2EF4E7D-47B6-3840-89E1-236D5A9EF30E}" type="sibTrans" cxnId="{F94F946A-ED19-D140-8B59-21C5EFB9D846}">
      <dgm:prSet/>
      <dgm:spPr/>
      <dgm:t>
        <a:bodyPr/>
        <a:lstStyle/>
        <a:p>
          <a:endParaRPr lang="fr-FR"/>
        </a:p>
      </dgm:t>
    </dgm:pt>
    <dgm:pt modelId="{C3912663-7EAA-584D-8AF4-F184ECB870E1}" type="parTrans" cxnId="{F94F946A-ED19-D140-8B59-21C5EFB9D846}">
      <dgm:prSet/>
      <dgm:spPr/>
      <dgm:t>
        <a:bodyPr/>
        <a:lstStyle/>
        <a:p>
          <a:endParaRPr lang="fr-FR"/>
        </a:p>
      </dgm:t>
    </dgm:pt>
    <dgm:pt modelId="{833239F2-FB8B-134D-9362-6F5B0887FC2F}" type="pres">
      <dgm:prSet presAssocID="{62537469-E919-6049-81C5-CEA02A0D656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2F558F8-707E-7642-BD57-681B31451ACA}" type="pres">
      <dgm:prSet presAssocID="{62537469-E919-6049-81C5-CEA02A0D6568}" presName="radial" presStyleCnt="0">
        <dgm:presLayoutVars>
          <dgm:animLvl val="ctr"/>
        </dgm:presLayoutVars>
      </dgm:prSet>
      <dgm:spPr/>
    </dgm:pt>
    <dgm:pt modelId="{54E9B26C-8858-5B41-BAFC-B4C281A25A61}" type="pres">
      <dgm:prSet presAssocID="{617AC3F1-A5E0-084E-8FCC-CDC86F93C2FA}" presName="centerShape" presStyleLbl="vennNode1" presStyleIdx="0" presStyleCnt="5" custLinFactNeighborX="2363" custLinFactNeighborY="1415"/>
      <dgm:spPr/>
      <dgm:t>
        <a:bodyPr/>
        <a:lstStyle/>
        <a:p>
          <a:endParaRPr lang="fr-FR"/>
        </a:p>
      </dgm:t>
    </dgm:pt>
    <dgm:pt modelId="{E9DE667B-A12D-E44E-8BD8-144646B41263}" type="pres">
      <dgm:prSet presAssocID="{EE154023-757E-4745-9FCE-63FBFD744D2F}" presName="node" presStyleLbl="vennNode1" presStyleIdx="1" presStyleCnt="5" custScaleX="106153" custRadScaleRad="102800" custRadScaleInc="1482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90128A6-C1B4-9A4E-919A-A077B055E8B8}" type="pres">
      <dgm:prSet presAssocID="{6FDE8340-54D3-1C42-A8AE-FD86302DB6EB}" presName="node" presStyleLbl="vennNode1" presStyleIdx="2" presStyleCnt="5" custRadScaleRad="106942" custRadScaleInc="2458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A88557A-B274-6248-ACB5-B259273B4A84}" type="pres">
      <dgm:prSet presAssocID="{B25888CA-B6CF-8649-9EAC-5304C9F75E01}" presName="node" presStyleLbl="vennNode1" presStyleIdx="3" presStyleCnt="5" custScaleX="107446" custRadScaleRad="102286" custRadScaleInc="4078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B059A5A-4E34-F645-9FA9-1295FAAE1D3F}" type="pres">
      <dgm:prSet presAssocID="{561D2E67-7F45-2A44-9155-4B78E8CAF25D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BDDC066-C112-7947-BA95-D71C6359C24D}" type="presOf" srcId="{EE154023-757E-4745-9FCE-63FBFD744D2F}" destId="{E9DE667B-A12D-E44E-8BD8-144646B41263}" srcOrd="0" destOrd="0" presId="urn:microsoft.com/office/officeart/2005/8/layout/radial3"/>
    <dgm:cxn modelId="{7428BAF9-BE3C-F74A-9813-412B1BED585C}" srcId="{617AC3F1-A5E0-084E-8FCC-CDC86F93C2FA}" destId="{561D2E67-7F45-2A44-9155-4B78E8CAF25D}" srcOrd="3" destOrd="0" parTransId="{9351C507-9D62-DF4F-B538-325C6B852391}" sibTransId="{B9F5AA36-5A38-224F-96B6-097CB64991CE}"/>
    <dgm:cxn modelId="{EA86DC3B-766F-A041-9F60-688B46EBF4FC}" srcId="{62537469-E919-6049-81C5-CEA02A0D6568}" destId="{617AC3F1-A5E0-084E-8FCC-CDC86F93C2FA}" srcOrd="0" destOrd="0" parTransId="{E55DE7F2-083B-B447-AFDD-389292A695C6}" sibTransId="{7FFF99D7-79B2-0C41-8FEA-0D9538795EEE}"/>
    <dgm:cxn modelId="{54D98B22-F6D6-484C-9202-3E6FAED9D745}" type="presOf" srcId="{6FDE8340-54D3-1C42-A8AE-FD86302DB6EB}" destId="{B90128A6-C1B4-9A4E-919A-A077B055E8B8}" srcOrd="0" destOrd="0" presId="urn:microsoft.com/office/officeart/2005/8/layout/radial3"/>
    <dgm:cxn modelId="{0DE7B9D0-A812-6347-A549-427BC5B9987E}" type="presOf" srcId="{561D2E67-7F45-2A44-9155-4B78E8CAF25D}" destId="{0B059A5A-4E34-F645-9FA9-1295FAAE1D3F}" srcOrd="0" destOrd="0" presId="urn:microsoft.com/office/officeart/2005/8/layout/radial3"/>
    <dgm:cxn modelId="{07E32028-1589-904E-BC68-5A96D1EABD4C}" type="presOf" srcId="{617AC3F1-A5E0-084E-8FCC-CDC86F93C2FA}" destId="{54E9B26C-8858-5B41-BAFC-B4C281A25A61}" srcOrd="0" destOrd="0" presId="urn:microsoft.com/office/officeart/2005/8/layout/radial3"/>
    <dgm:cxn modelId="{C9ECE177-A072-4B44-BC52-EE451A96C80A}" srcId="{617AC3F1-A5E0-084E-8FCC-CDC86F93C2FA}" destId="{EE154023-757E-4745-9FCE-63FBFD744D2F}" srcOrd="0" destOrd="0" parTransId="{CEBE34FC-0F2D-514C-8F0E-F67BA45C20FD}" sibTransId="{1D41FF84-5976-7A4E-A15B-BFDB1D0A9F87}"/>
    <dgm:cxn modelId="{688444A2-A292-5F44-BE3A-1F0930820622}" srcId="{617AC3F1-A5E0-084E-8FCC-CDC86F93C2FA}" destId="{B25888CA-B6CF-8649-9EAC-5304C9F75E01}" srcOrd="2" destOrd="0" parTransId="{0C00F466-3EB3-5842-BBE0-54231595DCB6}" sibTransId="{366039E6-F80A-AA40-A26A-E61ACA1BF71D}"/>
    <dgm:cxn modelId="{0BE816E4-9B3C-D243-8F4D-4AFB6529C689}" type="presOf" srcId="{62537469-E919-6049-81C5-CEA02A0D6568}" destId="{833239F2-FB8B-134D-9362-6F5B0887FC2F}" srcOrd="0" destOrd="0" presId="urn:microsoft.com/office/officeart/2005/8/layout/radial3"/>
    <dgm:cxn modelId="{D6B953B3-743D-A64E-9F43-A7C756FB063F}" type="presOf" srcId="{B25888CA-B6CF-8649-9EAC-5304C9F75E01}" destId="{CA88557A-B274-6248-ACB5-B259273B4A84}" srcOrd="0" destOrd="0" presId="urn:microsoft.com/office/officeart/2005/8/layout/radial3"/>
    <dgm:cxn modelId="{F94F946A-ED19-D140-8B59-21C5EFB9D846}" srcId="{617AC3F1-A5E0-084E-8FCC-CDC86F93C2FA}" destId="{6FDE8340-54D3-1C42-A8AE-FD86302DB6EB}" srcOrd="1" destOrd="0" parTransId="{C3912663-7EAA-584D-8AF4-F184ECB870E1}" sibTransId="{B2EF4E7D-47B6-3840-89E1-236D5A9EF30E}"/>
    <dgm:cxn modelId="{8703FB59-7B35-DE4A-9D81-697A33CCF73A}" type="presParOf" srcId="{833239F2-FB8B-134D-9362-6F5B0887FC2F}" destId="{F2F558F8-707E-7642-BD57-681B31451ACA}" srcOrd="0" destOrd="0" presId="urn:microsoft.com/office/officeart/2005/8/layout/radial3"/>
    <dgm:cxn modelId="{16812D3E-593B-2E49-9928-B21A91D639DB}" type="presParOf" srcId="{F2F558F8-707E-7642-BD57-681B31451ACA}" destId="{54E9B26C-8858-5B41-BAFC-B4C281A25A61}" srcOrd="0" destOrd="0" presId="urn:microsoft.com/office/officeart/2005/8/layout/radial3"/>
    <dgm:cxn modelId="{DC83A15B-FB63-9242-B9DD-B39280F42222}" type="presParOf" srcId="{F2F558F8-707E-7642-BD57-681B31451ACA}" destId="{E9DE667B-A12D-E44E-8BD8-144646B41263}" srcOrd="1" destOrd="0" presId="urn:microsoft.com/office/officeart/2005/8/layout/radial3"/>
    <dgm:cxn modelId="{8354C16B-689C-1047-B6BC-03DF3C04C5C7}" type="presParOf" srcId="{F2F558F8-707E-7642-BD57-681B31451ACA}" destId="{B90128A6-C1B4-9A4E-919A-A077B055E8B8}" srcOrd="2" destOrd="0" presId="urn:microsoft.com/office/officeart/2005/8/layout/radial3"/>
    <dgm:cxn modelId="{0C2CD75E-96DB-D948-974B-08131B675276}" type="presParOf" srcId="{F2F558F8-707E-7642-BD57-681B31451ACA}" destId="{CA88557A-B274-6248-ACB5-B259273B4A84}" srcOrd="3" destOrd="0" presId="urn:microsoft.com/office/officeart/2005/8/layout/radial3"/>
    <dgm:cxn modelId="{B2D75F3D-4E37-614C-857D-C7AC8F402A5B}" type="presParOf" srcId="{F2F558F8-707E-7642-BD57-681B31451ACA}" destId="{0B059A5A-4E34-F645-9FA9-1295FAAE1D3F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F9ED78-8EB2-B04D-8AF6-AF6B749415D5}">
      <dsp:nvSpPr>
        <dsp:cNvPr id="0" name=""/>
        <dsp:cNvSpPr/>
      </dsp:nvSpPr>
      <dsp:spPr>
        <a:xfrm rot="16200000">
          <a:off x="907044" y="1233870"/>
          <a:ext cx="2612745" cy="1596664"/>
        </a:xfrm>
        <a:prstGeom prst="round2SameRect">
          <a:avLst>
            <a:gd name="adj1" fmla="val 16670"/>
            <a:gd name="adj2" fmla="val 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158750" rIns="142875" bIns="1587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500" kern="1200" dirty="0" smtClean="0"/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500" kern="1200" dirty="0" smtClean="0"/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/>
            <a:t>patient</a:t>
          </a:r>
          <a:endParaRPr lang="fr-FR" sz="2500" kern="1200" dirty="0"/>
        </a:p>
      </dsp:txBody>
      <dsp:txXfrm rot="5400000">
        <a:off x="1493042" y="803786"/>
        <a:ext cx="1518707" cy="2456831"/>
      </dsp:txXfrm>
    </dsp:sp>
    <dsp:sp modelId="{FB5477C7-8D40-DC4E-835E-2475996761FE}">
      <dsp:nvSpPr>
        <dsp:cNvPr id="0" name=""/>
        <dsp:cNvSpPr/>
      </dsp:nvSpPr>
      <dsp:spPr>
        <a:xfrm rot="5400000">
          <a:off x="2576210" y="1233870"/>
          <a:ext cx="2612745" cy="1596664"/>
        </a:xfrm>
        <a:prstGeom prst="round2SameRect">
          <a:avLst>
            <a:gd name="adj1" fmla="val 16670"/>
            <a:gd name="adj2" fmla="val 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875" tIns="158750" rIns="95250" bIns="1587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500" kern="1200" dirty="0" smtClean="0"/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500" kern="1200" dirty="0" smtClean="0"/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/>
            <a:t>proches</a:t>
          </a:r>
          <a:endParaRPr lang="fr-FR" sz="2500" kern="1200" dirty="0"/>
        </a:p>
      </dsp:txBody>
      <dsp:txXfrm rot="-5400000">
        <a:off x="3084251" y="803787"/>
        <a:ext cx="1518707" cy="2456831"/>
      </dsp:txXfrm>
    </dsp:sp>
    <dsp:sp modelId="{C046E902-ED6A-CB46-A9E9-67815A65AF29}">
      <dsp:nvSpPr>
        <dsp:cNvPr id="0" name=""/>
        <dsp:cNvSpPr/>
      </dsp:nvSpPr>
      <dsp:spPr>
        <a:xfrm>
          <a:off x="2213253" y="0"/>
          <a:ext cx="1669165" cy="166908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8AA80D-8B0D-394B-AA34-7D8EC116C76F}">
      <dsp:nvSpPr>
        <dsp:cNvPr id="0" name=""/>
        <dsp:cNvSpPr/>
      </dsp:nvSpPr>
      <dsp:spPr>
        <a:xfrm rot="10800000">
          <a:off x="2213253" y="2394915"/>
          <a:ext cx="1669165" cy="166908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E9B26C-8858-5B41-BAFC-B4C281A25A61}">
      <dsp:nvSpPr>
        <dsp:cNvPr id="0" name=""/>
        <dsp:cNvSpPr/>
      </dsp:nvSpPr>
      <dsp:spPr>
        <a:xfrm>
          <a:off x="2376274" y="1224148"/>
          <a:ext cx="2915761" cy="2915761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 smtClean="0">
              <a:solidFill>
                <a:srgbClr val="000000"/>
              </a:solidFill>
            </a:rPr>
            <a:t>Patient</a:t>
          </a:r>
          <a:endParaRPr lang="fr-FR" sz="4500" kern="1200" dirty="0">
            <a:solidFill>
              <a:srgbClr val="000000"/>
            </a:solidFill>
          </a:endParaRPr>
        </a:p>
      </dsp:txBody>
      <dsp:txXfrm>
        <a:off x="2803277" y="1651151"/>
        <a:ext cx="2061755" cy="2061755"/>
      </dsp:txXfrm>
    </dsp:sp>
    <dsp:sp modelId="{E9DE667B-A12D-E44E-8BD8-144646B41263}">
      <dsp:nvSpPr>
        <dsp:cNvPr id="0" name=""/>
        <dsp:cNvSpPr/>
      </dsp:nvSpPr>
      <dsp:spPr>
        <a:xfrm>
          <a:off x="3420970" y="13"/>
          <a:ext cx="1547584" cy="145788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err="1" smtClean="0"/>
            <a:t>Ergothéra-peutes</a:t>
          </a:r>
          <a:endParaRPr lang="fr-FR" sz="1500" kern="1200" dirty="0"/>
        </a:p>
      </dsp:txBody>
      <dsp:txXfrm>
        <a:off x="3647608" y="213515"/>
        <a:ext cx="1094308" cy="1030876"/>
      </dsp:txXfrm>
    </dsp:sp>
    <dsp:sp modelId="{B90128A6-C1B4-9A4E-919A-A077B055E8B8}">
      <dsp:nvSpPr>
        <dsp:cNvPr id="0" name=""/>
        <dsp:cNvSpPr/>
      </dsp:nvSpPr>
      <dsp:spPr>
        <a:xfrm>
          <a:off x="4896539" y="2664289"/>
          <a:ext cx="1457880" cy="145788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 Famille</a:t>
          </a:r>
          <a:endParaRPr lang="fr-FR" sz="1800" kern="1200" dirty="0"/>
        </a:p>
      </dsp:txBody>
      <dsp:txXfrm>
        <a:off x="5110041" y="2877791"/>
        <a:ext cx="1030876" cy="1030876"/>
      </dsp:txXfrm>
    </dsp:sp>
    <dsp:sp modelId="{CA88557A-B274-6248-ACB5-B259273B4A84}">
      <dsp:nvSpPr>
        <dsp:cNvPr id="0" name=""/>
        <dsp:cNvSpPr/>
      </dsp:nvSpPr>
      <dsp:spPr>
        <a:xfrm>
          <a:off x="1800193" y="3456386"/>
          <a:ext cx="1566434" cy="145788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err="1" smtClean="0"/>
            <a:t>Kinésithéra-peutes</a:t>
          </a:r>
          <a:endParaRPr lang="fr-FR" sz="1500" kern="1200" dirty="0"/>
        </a:p>
      </dsp:txBody>
      <dsp:txXfrm>
        <a:off x="2029592" y="3669888"/>
        <a:ext cx="1107636" cy="1030876"/>
      </dsp:txXfrm>
    </dsp:sp>
    <dsp:sp modelId="{0B059A5A-4E34-F645-9FA9-1295FAAE1D3F}">
      <dsp:nvSpPr>
        <dsp:cNvPr id="0" name=""/>
        <dsp:cNvSpPr/>
      </dsp:nvSpPr>
      <dsp:spPr>
        <a:xfrm>
          <a:off x="1116644" y="1899351"/>
          <a:ext cx="1457880" cy="145788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Médecins</a:t>
          </a:r>
          <a:endParaRPr lang="fr-FR" sz="1600" kern="1200" dirty="0"/>
        </a:p>
      </dsp:txBody>
      <dsp:txXfrm>
        <a:off x="1330146" y="2112853"/>
        <a:ext cx="1030876" cy="10308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108" cy="49650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L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354" y="0"/>
            <a:ext cx="2972108" cy="49650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0179A-584C-4093-BA0C-57DF30B8FB19}" type="datetimeFigureOut">
              <a:rPr lang="fr-LU" smtClean="0"/>
              <a:t>07.03.19</a:t>
            </a:fld>
            <a:endParaRPr lang="fr-L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455"/>
            <a:ext cx="2972108" cy="4965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L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354" y="9428455"/>
            <a:ext cx="2972108" cy="4965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49D97-DA95-4388-B002-17365C96ECC9}" type="slidenum">
              <a:rPr lang="fr-LU" smtClean="0"/>
              <a:t>‹#›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17072276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6332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6332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05FD1270-095F-4EB9-8A46-4EE7E0568C25}" type="datetimeFigureOut">
              <a:rPr lang="en-US" smtClean="0"/>
              <a:pPr/>
              <a:t>07.03.19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15154"/>
            <a:ext cx="5486400" cy="4466987"/>
          </a:xfrm>
          <a:prstGeom prst="rect">
            <a:avLst/>
          </a:prstGeom>
        </p:spPr>
        <p:txBody>
          <a:bodyPr vert="horz" lIns="93936" tIns="46968" rIns="93936" bIns="4696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71800" cy="496332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9428583"/>
            <a:ext cx="2971800" cy="496332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BB54C725-DA3E-4A57-A331-6C242B7D6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48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4C725-DA3E-4A57-A331-6C242B7D6FE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158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4C725-DA3E-4A57-A331-6C242B7D6FE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158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E777CBF-3E7F-4259-9C8D-BB288770908C}" type="datetime1">
              <a:rPr lang="en-US" smtClean="0"/>
              <a:pPr/>
              <a:t>07.03.19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77CBF-3E7F-4259-9C8D-BB288770908C}" type="datetime1">
              <a:rPr lang="en-US" smtClean="0"/>
              <a:pPr/>
              <a:t>07.03.19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B0995-4B1B-4941-AD08-071D82DD5E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77CBF-3E7F-4259-9C8D-BB288770908C}" type="datetime1">
              <a:rPr lang="en-US" smtClean="0"/>
              <a:pPr/>
              <a:t>07.03.19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B0995-4B1B-4941-AD08-071D82DD5E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77CBF-3E7F-4259-9C8D-BB288770908C}" type="datetime1">
              <a:rPr lang="en-US" smtClean="0"/>
              <a:pPr/>
              <a:t>07.03.19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B0995-4B1B-4941-AD08-071D82DD5E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77CBF-3E7F-4259-9C8D-BB288770908C}" type="datetime1">
              <a:rPr lang="en-US" smtClean="0"/>
              <a:pPr/>
              <a:t>07.03.19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B0995-4B1B-4941-AD08-071D82DD5E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77CBF-3E7F-4259-9C8D-BB288770908C}" type="datetime1">
              <a:rPr lang="en-US" smtClean="0"/>
              <a:pPr/>
              <a:t>07.03.19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1E777CBF-3E7F-4259-9C8D-BB288770908C}" type="datetime1">
              <a:rPr lang="en-US" smtClean="0"/>
              <a:pPr/>
              <a:t>07.03.19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B0995-4B1B-4941-AD08-071D82DD5E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CH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77CBF-3E7F-4259-9C8D-BB288770908C}" type="datetime1">
              <a:rPr lang="en-US" smtClean="0"/>
              <a:pPr/>
              <a:t>07.03.19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B0995-4B1B-4941-AD08-071D82DD5E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77CBF-3E7F-4259-9C8D-BB288770908C}" type="datetime1">
              <a:rPr lang="en-US" smtClean="0"/>
              <a:pPr/>
              <a:t>07.03.19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B0995-4B1B-4941-AD08-071D82DD5E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77CBF-3E7F-4259-9C8D-BB288770908C}" type="datetime1">
              <a:rPr lang="en-US" smtClean="0"/>
              <a:pPr/>
              <a:t>07.03.19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B0995-4B1B-4941-AD08-071D82DD5E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77CBF-3E7F-4259-9C8D-BB288770908C}" type="datetime1">
              <a:rPr lang="en-US" smtClean="0"/>
              <a:pPr/>
              <a:t>07.03.19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B0995-4B1B-4941-AD08-071D82DD5E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1E777CBF-3E7F-4259-9C8D-BB288770908C}" type="datetime1">
              <a:rPr lang="en-US" smtClean="0"/>
              <a:pPr/>
              <a:t>07.03.19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B0995-4B1B-4941-AD08-071D82DD5E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1E777CBF-3E7F-4259-9C8D-BB288770908C}" type="datetime1">
              <a:rPr lang="en-US" smtClean="0"/>
              <a:pPr/>
              <a:t>07.03.19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234B0995-4B1B-4941-AD08-071D82DD5E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CH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1E777CBF-3E7F-4259-9C8D-BB288770908C}" type="datetime1">
              <a:rPr lang="en-US" smtClean="0"/>
              <a:pPr/>
              <a:t>07.03.19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234B0995-4B1B-4941-AD08-071D82DD5E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CH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1E777CBF-3E7F-4259-9C8D-BB288770908C}" type="datetime1">
              <a:rPr lang="en-US" smtClean="0"/>
              <a:pPr/>
              <a:t>07.03.19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B0995-4B1B-4941-AD08-071D82DD5E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234B0995-4B1B-4941-AD08-071D82DD5E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CH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77CBF-3E7F-4259-9C8D-BB288770908C}" type="datetime1">
              <a:rPr lang="en-US" smtClean="0"/>
              <a:pPr/>
              <a:t>07.03.19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B0995-4B1B-4941-AD08-071D82DD5E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77CBF-3E7F-4259-9C8D-BB288770908C}" type="datetime1">
              <a:rPr lang="en-US" smtClean="0"/>
              <a:pPr/>
              <a:t>07.03.19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B0995-4B1B-4941-AD08-071D82DD5E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s, Haut et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77CBF-3E7F-4259-9C8D-BB288770908C}" type="datetime1">
              <a:rPr lang="en-US" smtClean="0"/>
              <a:pPr/>
              <a:t>07.03.19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B0995-4B1B-4941-AD08-071D82DD5E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1E777CBF-3E7F-4259-9C8D-BB288770908C}" type="datetime1">
              <a:rPr lang="en-US" smtClean="0"/>
              <a:pPr/>
              <a:t>07.03.19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234B0995-4B1B-4941-AD08-071D82DD5E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  <p:sldLayoutId id="2147483803" r:id="rId1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jpe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13.xml"/><Relationship Id="rId2" Type="http://schemas.openxmlformats.org/officeDocument/2006/relationships/diagramData" Target="../diagrams/data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3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4293096"/>
            <a:ext cx="8587680" cy="216024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200" i="1" dirty="0" smtClean="0">
                <a:latin typeface="Times New Roman"/>
                <a:cs typeface="Times New Roman"/>
              </a:rPr>
              <a:t/>
            </a:r>
            <a:br>
              <a:rPr lang="fr-FR" sz="3200" i="1" dirty="0" smtClean="0">
                <a:latin typeface="Times New Roman"/>
                <a:cs typeface="Times New Roman"/>
              </a:rPr>
            </a:br>
            <a:r>
              <a:rPr lang="fr-FR" sz="3200" i="1" dirty="0">
                <a:latin typeface="Times New Roman"/>
                <a:cs typeface="Times New Roman"/>
              </a:rPr>
              <a:t/>
            </a:r>
            <a:br>
              <a:rPr lang="fr-FR" sz="3200" i="1" dirty="0">
                <a:latin typeface="Times New Roman"/>
                <a:cs typeface="Times New Roman"/>
              </a:rPr>
            </a:br>
            <a:r>
              <a:rPr lang="fr-FR" sz="3200" i="1" dirty="0" smtClean="0">
                <a:latin typeface="Times New Roman"/>
                <a:cs typeface="Times New Roman"/>
              </a:rPr>
              <a:t/>
            </a:r>
            <a:br>
              <a:rPr lang="fr-FR" sz="3200" i="1" dirty="0" smtClean="0">
                <a:latin typeface="Times New Roman"/>
                <a:cs typeface="Times New Roman"/>
              </a:rPr>
            </a:br>
            <a:r>
              <a:rPr lang="fr-FR" sz="3200" i="1" dirty="0">
                <a:latin typeface="Times New Roman"/>
                <a:cs typeface="Times New Roman"/>
              </a:rPr>
              <a:t/>
            </a:r>
            <a:br>
              <a:rPr lang="fr-FR" sz="3200" i="1" dirty="0">
                <a:latin typeface="Times New Roman"/>
                <a:cs typeface="Times New Roman"/>
              </a:rPr>
            </a:br>
            <a:r>
              <a:rPr lang="fr-FR" sz="3200" i="1" dirty="0" smtClean="0">
                <a:latin typeface="Times New Roman"/>
                <a:cs typeface="Times New Roman"/>
              </a:rPr>
              <a:t/>
            </a:r>
            <a:br>
              <a:rPr lang="fr-FR" sz="3200" i="1" dirty="0" smtClean="0">
                <a:latin typeface="Times New Roman"/>
                <a:cs typeface="Times New Roman"/>
              </a:rPr>
            </a:br>
            <a:r>
              <a:rPr lang="fr-FR" sz="3200" i="1" dirty="0" smtClean="0">
                <a:latin typeface="Times New Roman"/>
                <a:cs typeface="Times New Roman"/>
              </a:rPr>
              <a:t>« </a:t>
            </a:r>
            <a:r>
              <a:rPr lang="en-US" sz="3200" b="1" i="1" dirty="0" smtClean="0">
                <a:latin typeface="Times New Roman"/>
                <a:cs typeface="Times New Roman"/>
              </a:rPr>
              <a:t>Je ne </a:t>
            </a:r>
            <a:r>
              <a:rPr lang="en-US" sz="3200" b="1" i="1" dirty="0" err="1" smtClean="0">
                <a:latin typeface="Times New Roman"/>
                <a:cs typeface="Times New Roman"/>
              </a:rPr>
              <a:t>suis</a:t>
            </a:r>
            <a:r>
              <a:rPr lang="en-US" sz="3200" b="1" i="1" dirty="0" smtClean="0">
                <a:latin typeface="Times New Roman"/>
                <a:cs typeface="Times New Roman"/>
              </a:rPr>
              <a:t> plus </a:t>
            </a:r>
            <a:r>
              <a:rPr lang="en-US" sz="3200" b="1" i="1" dirty="0" err="1" smtClean="0">
                <a:latin typeface="Times New Roman"/>
                <a:cs typeface="Times New Roman"/>
              </a:rPr>
              <a:t>moi-même</a:t>
            </a:r>
            <a:r>
              <a:rPr lang="en-US" sz="3200" b="1" i="1" dirty="0" smtClean="0">
                <a:latin typeface="Times New Roman"/>
                <a:cs typeface="Times New Roman"/>
              </a:rPr>
              <a:t> </a:t>
            </a:r>
            <a:r>
              <a:rPr lang="fr-FR" sz="3200" i="1" dirty="0" smtClean="0">
                <a:latin typeface="Times New Roman"/>
                <a:cs typeface="Times New Roman"/>
              </a:rPr>
              <a:t>»</a:t>
            </a:r>
            <a:r>
              <a:rPr lang="en-US" sz="3200" b="1" i="1" dirty="0" smtClean="0">
                <a:latin typeface="Times New Roman"/>
                <a:cs typeface="Times New Roman"/>
              </a:rPr>
              <a:t> </a:t>
            </a:r>
            <a:r>
              <a:rPr lang="en-US" sz="3200" b="1" dirty="0" smtClean="0">
                <a:latin typeface="Times New Roman"/>
                <a:cs typeface="Times New Roman"/>
              </a:rPr>
              <a:t> </a:t>
            </a:r>
            <a:br>
              <a:rPr lang="en-US" sz="3200" b="1" dirty="0" smtClean="0">
                <a:latin typeface="Times New Roman"/>
                <a:cs typeface="Times New Roman"/>
              </a:rPr>
            </a:br>
            <a:r>
              <a:rPr lang="en-US" sz="3200" b="1" dirty="0" err="1">
                <a:latin typeface="Times New Roman"/>
                <a:cs typeface="Times New Roman"/>
              </a:rPr>
              <a:t>Q</a:t>
            </a:r>
            <a:r>
              <a:rPr lang="en-US" sz="3200" b="1" dirty="0" err="1" smtClean="0">
                <a:latin typeface="Times New Roman"/>
                <a:cs typeface="Times New Roman"/>
              </a:rPr>
              <a:t>uand</a:t>
            </a:r>
            <a:r>
              <a:rPr lang="en-US" sz="3200" b="1" dirty="0" smtClean="0">
                <a:latin typeface="Times New Roman"/>
                <a:cs typeface="Times New Roman"/>
              </a:rPr>
              <a:t> </a:t>
            </a:r>
            <a:r>
              <a:rPr lang="en-US" sz="3200" b="1" dirty="0" err="1" smtClean="0">
                <a:latin typeface="Times New Roman"/>
                <a:cs typeface="Times New Roman"/>
              </a:rPr>
              <a:t>l’handicap</a:t>
            </a:r>
            <a:r>
              <a:rPr lang="en-US" sz="3200" b="1" dirty="0" smtClean="0">
                <a:latin typeface="Times New Roman"/>
                <a:cs typeface="Times New Roman"/>
              </a:rPr>
              <a:t> </a:t>
            </a:r>
            <a:r>
              <a:rPr lang="en-US" sz="3200" b="1" dirty="0" err="1" smtClean="0">
                <a:latin typeface="Times New Roman"/>
                <a:cs typeface="Times New Roman"/>
              </a:rPr>
              <a:t>est</a:t>
            </a:r>
            <a:r>
              <a:rPr lang="en-US" sz="3200" b="1" dirty="0" smtClean="0">
                <a:latin typeface="Times New Roman"/>
                <a:cs typeface="Times New Roman"/>
              </a:rPr>
              <a:t> invisible</a:t>
            </a:r>
            <a:br>
              <a:rPr lang="en-US" sz="3200" b="1" dirty="0" smtClean="0">
                <a:latin typeface="Times New Roman"/>
                <a:cs typeface="Times New Roman"/>
              </a:rPr>
            </a:br>
            <a:r>
              <a:rPr lang="en-US" sz="2400" dirty="0" err="1" smtClean="0">
                <a:latin typeface="Times New Roman"/>
                <a:cs typeface="Times New Roman"/>
              </a:rPr>
              <a:t>Approche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neuropsychologique</a:t>
            </a:r>
            <a:r>
              <a:rPr lang="en-US" sz="2400" dirty="0" smtClean="0">
                <a:latin typeface="Times New Roman"/>
                <a:cs typeface="Times New Roman"/>
              </a:rPr>
              <a:t> de </a:t>
            </a:r>
            <a:r>
              <a:rPr lang="en-US" sz="2400" dirty="0" err="1" smtClean="0">
                <a:latin typeface="Times New Roman"/>
                <a:cs typeface="Times New Roman"/>
              </a:rPr>
              <a:t>l’AVC</a:t>
            </a:r>
            <a:r>
              <a:rPr lang="en-US" sz="2400" dirty="0" smtClean="0">
                <a:latin typeface="Times New Roman"/>
                <a:cs typeface="Times New Roman"/>
              </a:rPr>
              <a:t/>
            </a:r>
            <a:br>
              <a:rPr lang="en-US" sz="2400" dirty="0" smtClean="0">
                <a:latin typeface="Times New Roman"/>
                <a:cs typeface="Times New Roman"/>
              </a:rPr>
            </a:br>
            <a:r>
              <a:rPr lang="en-US" sz="2400" dirty="0" smtClean="0">
                <a:latin typeface="Times New Roman"/>
                <a:cs typeface="Times New Roman"/>
              </a:rPr>
              <a:t>																</a:t>
            </a:r>
            <a:br>
              <a:rPr lang="en-US" sz="2400" dirty="0" smtClean="0">
                <a:latin typeface="Times New Roman"/>
                <a:cs typeface="Times New Roman"/>
              </a:rPr>
            </a:br>
            <a:r>
              <a:rPr lang="en-US" sz="2400" dirty="0">
                <a:latin typeface="Times New Roman"/>
                <a:cs typeface="Times New Roman"/>
              </a:rPr>
              <a:t>	</a:t>
            </a:r>
            <a:r>
              <a:rPr lang="en-US" sz="2400" dirty="0" smtClean="0">
                <a:latin typeface="Times New Roman"/>
                <a:cs typeface="Times New Roman"/>
              </a:rPr>
              <a:t>																 Patricia Santos</a:t>
            </a:r>
            <a:br>
              <a:rPr lang="en-US" sz="2400" dirty="0" smtClean="0">
                <a:latin typeface="Times New Roman"/>
                <a:cs typeface="Times New Roman"/>
              </a:rPr>
            </a:br>
            <a:r>
              <a:rPr lang="en-US" sz="2400" dirty="0">
                <a:latin typeface="Times New Roman"/>
                <a:cs typeface="Times New Roman"/>
              </a:rPr>
              <a:t>	</a:t>
            </a:r>
            <a:r>
              <a:rPr lang="en-US" sz="2400" dirty="0" smtClean="0">
                <a:latin typeface="Times New Roman"/>
                <a:cs typeface="Times New Roman"/>
              </a:rPr>
              <a:t>												</a:t>
            </a:r>
            <a:r>
              <a:rPr lang="en-US" sz="2400" dirty="0" err="1" smtClean="0">
                <a:latin typeface="Times New Roman"/>
                <a:cs typeface="Times New Roman"/>
              </a:rPr>
              <a:t>Neuropsychologue</a:t>
            </a:r>
            <a:r>
              <a:rPr lang="en-US" sz="2400" dirty="0" smtClean="0">
                <a:latin typeface="Times New Roman"/>
                <a:cs typeface="Times New Roman"/>
              </a:rPr>
              <a:t> - </a:t>
            </a:r>
            <a:r>
              <a:rPr lang="en-US" sz="2400" dirty="0" err="1" smtClean="0">
                <a:latin typeface="Times New Roman"/>
                <a:cs typeface="Times New Roman"/>
              </a:rPr>
              <a:t>CHdN</a:t>
            </a:r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1026" name="Picture 2" descr="H:\Soirées proches\AVC_1[1].JPG"/>
          <p:cNvPicPr>
            <a:picLocks noChangeAspect="1" noChangeArrowheads="1"/>
          </p:cNvPicPr>
          <p:nvPr/>
        </p:nvPicPr>
        <p:blipFill>
          <a:blip r:embed="rId3">
            <a:lum bright="40000"/>
          </a:blip>
          <a:srcRect b="10714"/>
          <a:stretch>
            <a:fillRect/>
          </a:stretch>
        </p:blipFill>
        <p:spPr bwMode="auto">
          <a:xfrm flipH="1">
            <a:off x="6516216" y="260648"/>
            <a:ext cx="2339018" cy="2808312"/>
          </a:xfrm>
          <a:prstGeom prst="rect">
            <a:avLst/>
          </a:prstGeom>
          <a:noFill/>
        </p:spPr>
      </p:pic>
      <p:sp>
        <p:nvSpPr>
          <p:cNvPr id="7" name="Textfeld 5"/>
          <p:cNvSpPr txBox="1"/>
          <p:nvPr/>
        </p:nvSpPr>
        <p:spPr>
          <a:xfrm>
            <a:off x="467544" y="404664"/>
            <a:ext cx="273630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LU" sz="3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LU" sz="2800" b="1" dirty="0" smtClean="0">
                <a:latin typeface="Times New Roman"/>
                <a:cs typeface="Times New Roman"/>
              </a:rPr>
              <a:t>JOURNEE MONDIALE DE L’AVC</a:t>
            </a:r>
          </a:p>
          <a:p>
            <a:pPr algn="ctr"/>
            <a:endParaRPr lang="fr-LU" sz="2800" b="1" dirty="0" smtClean="0">
              <a:latin typeface="Times New Roman"/>
              <a:cs typeface="Times New Roman"/>
            </a:endParaRPr>
          </a:p>
          <a:p>
            <a:pPr algn="ctr"/>
            <a:endParaRPr lang="fr-LU" sz="2800" b="1" dirty="0" smtClean="0">
              <a:latin typeface="Times New Roman"/>
              <a:cs typeface="Times New Roman"/>
            </a:endParaRPr>
          </a:p>
          <a:p>
            <a:pPr algn="ctr"/>
            <a:endParaRPr lang="fr-LU" sz="2800" b="1" dirty="0">
              <a:latin typeface="Times New Roman"/>
              <a:cs typeface="Times New Roman"/>
            </a:endParaRPr>
          </a:p>
          <a:p>
            <a:pPr algn="ctr"/>
            <a:r>
              <a:rPr lang="fr-LU" sz="2800" b="1" dirty="0">
                <a:latin typeface="Times New Roman"/>
                <a:cs typeface="Times New Roman"/>
              </a:rPr>
              <a:t> </a:t>
            </a:r>
            <a:r>
              <a:rPr lang="fr-LU" sz="2800" b="1" dirty="0" smtClean="0">
                <a:latin typeface="Times New Roman"/>
                <a:cs typeface="Times New Roman"/>
              </a:rPr>
              <a:t>29 octobre 2017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Times New Roman"/>
                <a:cs typeface="Times New Roman"/>
              </a:rPr>
              <a:t>La neuropsychologie</a:t>
            </a:r>
            <a:endParaRPr lang="fr-FR" dirty="0">
              <a:latin typeface="Times New Roman"/>
              <a:cs typeface="Times New Roman"/>
            </a:endParaRPr>
          </a:p>
        </p:txBody>
      </p:sp>
      <p:pic>
        <p:nvPicPr>
          <p:cNvPr id="5" name="Bild 3" descr="images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0072" y="332656"/>
            <a:ext cx="1926693" cy="1549599"/>
          </a:xfrm>
          <a:prstGeom prst="rect">
            <a:avLst/>
          </a:prstGeom>
        </p:spPr>
      </p:pic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 smtClean="0">
                <a:latin typeface="Times New Roman"/>
                <a:cs typeface="Times New Roman"/>
              </a:rPr>
              <a:t>Anamnèse et hétéro-anamnèse</a:t>
            </a:r>
          </a:p>
          <a:p>
            <a:r>
              <a:rPr lang="fr-FR" sz="2400" dirty="0" smtClean="0">
                <a:solidFill>
                  <a:schemeClr val="accent5"/>
                </a:solidFill>
                <a:latin typeface="Times New Roman"/>
                <a:cs typeface="Times New Roman"/>
              </a:rPr>
              <a:t>Evaluation par tests standardisés</a:t>
            </a:r>
          </a:p>
          <a:p>
            <a:r>
              <a:rPr lang="fr-FR" sz="2400" dirty="0" smtClean="0">
                <a:solidFill>
                  <a:schemeClr val="accent5"/>
                </a:solidFill>
                <a:latin typeface="Times New Roman"/>
                <a:cs typeface="Times New Roman"/>
              </a:rPr>
              <a:t>Rééducation cognitive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209458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sz="2400" dirty="0">
                <a:latin typeface="Times New Roman"/>
                <a:cs typeface="Times New Roman"/>
              </a:rPr>
              <a:t>Situation actuelle </a:t>
            </a:r>
          </a:p>
          <a:p>
            <a:pPr lvl="1"/>
            <a:r>
              <a:rPr lang="fr-FR" sz="2400" dirty="0" smtClean="0">
                <a:latin typeface="Times New Roman"/>
                <a:cs typeface="Times New Roman"/>
              </a:rPr>
              <a:t>type </a:t>
            </a:r>
            <a:r>
              <a:rPr lang="fr-FR" sz="2400" dirty="0">
                <a:latin typeface="Times New Roman"/>
                <a:cs typeface="Times New Roman"/>
              </a:rPr>
              <a:t>et localisation AVC</a:t>
            </a:r>
          </a:p>
          <a:p>
            <a:pPr lvl="1"/>
            <a:r>
              <a:rPr lang="fr-FR" sz="2400" dirty="0" smtClean="0">
                <a:latin typeface="Times New Roman"/>
                <a:cs typeface="Times New Roman"/>
              </a:rPr>
              <a:t>présence </a:t>
            </a:r>
            <a:r>
              <a:rPr lang="fr-FR" sz="2400" dirty="0">
                <a:latin typeface="Times New Roman"/>
                <a:cs typeface="Times New Roman"/>
              </a:rPr>
              <a:t>de plaintes cognitives </a:t>
            </a:r>
            <a:r>
              <a:rPr lang="fr-FR" sz="2400" dirty="0" smtClean="0">
                <a:latin typeface="Times New Roman"/>
                <a:cs typeface="Times New Roman"/>
              </a:rPr>
              <a:t>et/ou motrices</a:t>
            </a:r>
          </a:p>
          <a:p>
            <a:pPr lvl="1"/>
            <a:r>
              <a:rPr lang="fr-FR" sz="2400" dirty="0">
                <a:latin typeface="Times New Roman"/>
                <a:cs typeface="Times New Roman"/>
              </a:rPr>
              <a:t>o</a:t>
            </a:r>
            <a:r>
              <a:rPr lang="fr-FR" sz="2400" dirty="0" smtClean="0">
                <a:latin typeface="Times New Roman"/>
                <a:cs typeface="Times New Roman"/>
              </a:rPr>
              <a:t>bservations (langage, comportement)</a:t>
            </a:r>
            <a:endParaRPr lang="fr-FR" sz="2400" dirty="0">
              <a:latin typeface="Times New Roman"/>
              <a:cs typeface="Times New Roman"/>
            </a:endParaRPr>
          </a:p>
          <a:p>
            <a:pPr lvl="1"/>
            <a:r>
              <a:rPr lang="fr-FR" sz="2400" dirty="0" smtClean="0">
                <a:latin typeface="Times New Roman"/>
                <a:cs typeface="Times New Roman"/>
              </a:rPr>
              <a:t>psychoéducation</a:t>
            </a:r>
          </a:p>
          <a:p>
            <a:r>
              <a:rPr lang="fr-FR" sz="2400" dirty="0" smtClean="0">
                <a:latin typeface="Times New Roman"/>
                <a:cs typeface="Times New Roman"/>
              </a:rPr>
              <a:t>Situation antérieure </a:t>
            </a:r>
          </a:p>
          <a:p>
            <a:pPr lvl="1"/>
            <a:r>
              <a:rPr lang="fr-FR" sz="2400" dirty="0">
                <a:latin typeface="Times New Roman"/>
                <a:cs typeface="Times New Roman"/>
              </a:rPr>
              <a:t>s</a:t>
            </a:r>
            <a:r>
              <a:rPr lang="fr-FR" sz="2400" dirty="0" smtClean="0">
                <a:latin typeface="Times New Roman"/>
                <a:cs typeface="Times New Roman"/>
              </a:rPr>
              <a:t>colaire, professionnelle</a:t>
            </a:r>
          </a:p>
          <a:p>
            <a:pPr lvl="1"/>
            <a:r>
              <a:rPr lang="fr-FR" sz="2400" dirty="0">
                <a:latin typeface="Times New Roman"/>
                <a:cs typeface="Times New Roman"/>
              </a:rPr>
              <a:t>t</a:t>
            </a:r>
            <a:r>
              <a:rPr lang="fr-FR" sz="2400" dirty="0" smtClean="0">
                <a:latin typeface="Times New Roman"/>
                <a:cs typeface="Times New Roman"/>
              </a:rPr>
              <a:t>raits de personnalité</a:t>
            </a:r>
          </a:p>
          <a:p>
            <a:pPr lvl="1"/>
            <a:r>
              <a:rPr lang="fr-FR" sz="2400" dirty="0">
                <a:latin typeface="Times New Roman"/>
                <a:cs typeface="Times New Roman"/>
              </a:rPr>
              <a:t>a</a:t>
            </a:r>
            <a:r>
              <a:rPr lang="fr-FR" sz="2400" dirty="0" smtClean="0">
                <a:latin typeface="Times New Roman"/>
                <a:cs typeface="Times New Roman"/>
              </a:rPr>
              <a:t>ntécédents </a:t>
            </a:r>
          </a:p>
          <a:p>
            <a:r>
              <a:rPr lang="fr-FR" sz="2400" dirty="0" smtClean="0">
                <a:latin typeface="Times New Roman"/>
                <a:cs typeface="Times New Roman"/>
              </a:rPr>
              <a:t>Importance d’un point de vue extérieur </a:t>
            </a:r>
            <a:r>
              <a:rPr lang="fr-FR" sz="2400" dirty="0">
                <a:latin typeface="Times New Roman"/>
                <a:cs typeface="Times New Roman"/>
              </a:rPr>
              <a:t>(</a:t>
            </a:r>
            <a:r>
              <a:rPr lang="fr-FR" sz="2400" dirty="0" smtClean="0">
                <a:latin typeface="Times New Roman"/>
                <a:cs typeface="Times New Roman"/>
              </a:rPr>
              <a:t>proches, médecins, thérapeutes) 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5" name="Bild 3" descr="images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0072" y="332656"/>
            <a:ext cx="1926693" cy="154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229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Times New Roman"/>
                <a:cs typeface="Times New Roman"/>
              </a:rPr>
              <a:t>La neuropsychologie</a:t>
            </a:r>
            <a:endParaRPr lang="fr-FR" dirty="0">
              <a:latin typeface="Times New Roman"/>
              <a:cs typeface="Times New Roman"/>
            </a:endParaRPr>
          </a:p>
        </p:txBody>
      </p:sp>
      <p:pic>
        <p:nvPicPr>
          <p:cNvPr id="5" name="Bild 3" descr="images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0072" y="332656"/>
            <a:ext cx="1926693" cy="1549599"/>
          </a:xfrm>
          <a:prstGeom prst="rect">
            <a:avLst/>
          </a:prstGeom>
        </p:spPr>
      </p:pic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 smtClean="0">
                <a:solidFill>
                  <a:srgbClr val="A4A4A4"/>
                </a:solidFill>
                <a:latin typeface="Times New Roman"/>
                <a:cs typeface="Times New Roman"/>
              </a:rPr>
              <a:t>Anamnèse et hétéro-anamnèse</a:t>
            </a:r>
          </a:p>
          <a:p>
            <a:r>
              <a:rPr lang="fr-FR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Evaluation par tests standardisés</a:t>
            </a:r>
          </a:p>
          <a:p>
            <a:r>
              <a:rPr lang="fr-FR" sz="2400" dirty="0" smtClean="0">
                <a:solidFill>
                  <a:schemeClr val="accent5"/>
                </a:solidFill>
                <a:latin typeface="Times New Roman"/>
                <a:cs typeface="Times New Roman"/>
              </a:rPr>
              <a:t>Rééducation cognitive</a:t>
            </a:r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561267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0"/>
            <a:ext cx="5166360" cy="6858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0"/>
            <a:ext cx="5472608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0"/>
            <a:ext cx="5472608" cy="6858000"/>
          </a:xfrm>
          <a:prstGeom prst="rect">
            <a:avLst/>
          </a:prstGeom>
        </p:spPr>
      </p:pic>
      <p:pic>
        <p:nvPicPr>
          <p:cNvPr id="6" name="Image 5" descr="d2-R-Bild-2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4664"/>
            <a:ext cx="7794777" cy="570622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568" y="377280"/>
            <a:ext cx="7992888" cy="607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5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LU" sz="2400" dirty="0" smtClean="0">
                <a:latin typeface="Times New Roman"/>
                <a:cs typeface="Times New Roman"/>
              </a:rPr>
              <a:t>Identification de :  </a:t>
            </a:r>
            <a:endParaRPr lang="fr-LU" sz="2400" dirty="0">
              <a:latin typeface="Times New Roman"/>
              <a:cs typeface="Times New Roman"/>
            </a:endParaRPr>
          </a:p>
          <a:p>
            <a:pPr lvl="1"/>
            <a:r>
              <a:rPr lang="fr-LU" sz="2400" dirty="0">
                <a:latin typeface="Times New Roman"/>
                <a:cs typeface="Times New Roman"/>
              </a:rPr>
              <a:t>Changements</a:t>
            </a:r>
          </a:p>
          <a:p>
            <a:pPr lvl="2"/>
            <a:r>
              <a:rPr lang="fr-LU" sz="2400" dirty="0">
                <a:latin typeface="Times New Roman"/>
                <a:cs typeface="Times New Roman"/>
              </a:rPr>
              <a:t>des fonctions cognitives</a:t>
            </a:r>
          </a:p>
          <a:p>
            <a:pPr lvl="2"/>
            <a:r>
              <a:rPr lang="fr-LU" sz="2400" dirty="0" smtClean="0">
                <a:latin typeface="Times New Roman"/>
                <a:cs typeface="Times New Roman"/>
              </a:rPr>
              <a:t>du </a:t>
            </a:r>
            <a:r>
              <a:rPr lang="fr-LU" sz="2400" dirty="0">
                <a:latin typeface="Times New Roman"/>
                <a:cs typeface="Times New Roman"/>
              </a:rPr>
              <a:t>comportement </a:t>
            </a:r>
          </a:p>
          <a:p>
            <a:pPr lvl="1"/>
            <a:r>
              <a:rPr lang="fr-LU" sz="2400" dirty="0">
                <a:latin typeface="Times New Roman"/>
                <a:cs typeface="Times New Roman"/>
              </a:rPr>
              <a:t>Capacités </a:t>
            </a:r>
            <a:r>
              <a:rPr lang="fr-LU" sz="2400" dirty="0" smtClean="0">
                <a:latin typeface="Times New Roman"/>
                <a:cs typeface="Times New Roman"/>
              </a:rPr>
              <a:t>préservées</a:t>
            </a:r>
            <a:endParaRPr lang="fr-LU" sz="2400" dirty="0">
              <a:latin typeface="Times New Roman"/>
              <a:cs typeface="Times New Roman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2492896"/>
            <a:ext cx="3471540" cy="3464455"/>
          </a:xfrm>
          <a:prstGeom prst="rect">
            <a:avLst/>
          </a:prstGeom>
        </p:spPr>
      </p:pic>
      <p:pic>
        <p:nvPicPr>
          <p:cNvPr id="5" name="Bild 3" descr="images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0072" y="332656"/>
            <a:ext cx="1926693" cy="154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379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Times New Roman"/>
                <a:cs typeface="Times New Roman"/>
              </a:rPr>
              <a:t>La neuropsychologie</a:t>
            </a:r>
            <a:endParaRPr lang="fr-FR" dirty="0">
              <a:latin typeface="Times New Roman"/>
              <a:cs typeface="Times New Roman"/>
            </a:endParaRPr>
          </a:p>
        </p:txBody>
      </p:sp>
      <p:pic>
        <p:nvPicPr>
          <p:cNvPr id="5" name="Bild 3" descr="images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0072" y="332656"/>
            <a:ext cx="1926693" cy="1549599"/>
          </a:xfrm>
          <a:prstGeom prst="rect">
            <a:avLst/>
          </a:prstGeom>
        </p:spPr>
      </p:pic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 smtClean="0">
                <a:solidFill>
                  <a:srgbClr val="A4A4A4"/>
                </a:solidFill>
                <a:latin typeface="Times New Roman"/>
                <a:cs typeface="Times New Roman"/>
              </a:rPr>
              <a:t>Anamnèse et hétéro-anamnèse</a:t>
            </a:r>
          </a:p>
          <a:p>
            <a:r>
              <a:rPr lang="fr-FR" sz="2400" dirty="0" smtClean="0">
                <a:solidFill>
                  <a:schemeClr val="accent5"/>
                </a:solidFill>
                <a:latin typeface="Times New Roman"/>
                <a:cs typeface="Times New Roman"/>
              </a:rPr>
              <a:t>Evaluation par tests standardisés</a:t>
            </a:r>
          </a:p>
          <a:p>
            <a:r>
              <a:rPr lang="fr-FR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Rééducation cognitive</a:t>
            </a:r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334841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>
                <a:latin typeface="Times New Roman"/>
                <a:cs typeface="Times New Roman"/>
              </a:rPr>
              <a:t>Propositions thérapeutiques</a:t>
            </a:r>
          </a:p>
          <a:p>
            <a:pPr lvl="1"/>
            <a:r>
              <a:rPr lang="fr-FR" sz="2400" dirty="0">
                <a:latin typeface="Times New Roman"/>
                <a:cs typeface="Times New Roman"/>
              </a:rPr>
              <a:t>e</a:t>
            </a:r>
            <a:r>
              <a:rPr lang="fr-FR" sz="2400" dirty="0" smtClean="0">
                <a:latin typeface="Times New Roman"/>
                <a:cs typeface="Times New Roman"/>
              </a:rPr>
              <a:t>ntraînement</a:t>
            </a:r>
          </a:p>
          <a:p>
            <a:pPr lvl="1"/>
            <a:r>
              <a:rPr lang="fr-FR" sz="2400" dirty="0">
                <a:latin typeface="Times New Roman"/>
                <a:cs typeface="Times New Roman"/>
              </a:rPr>
              <a:t>c</a:t>
            </a:r>
            <a:r>
              <a:rPr lang="fr-FR" sz="2400" dirty="0" smtClean="0">
                <a:latin typeface="Times New Roman"/>
                <a:cs typeface="Times New Roman"/>
              </a:rPr>
              <a:t>ompensation </a:t>
            </a:r>
          </a:p>
          <a:p>
            <a:pPr lvl="1"/>
            <a:r>
              <a:rPr lang="fr-FR" sz="2400" dirty="0">
                <a:latin typeface="Times New Roman"/>
                <a:cs typeface="Times New Roman"/>
              </a:rPr>
              <a:t>a</a:t>
            </a:r>
            <a:r>
              <a:rPr lang="fr-FR" sz="2400" dirty="0" smtClean="0">
                <a:latin typeface="Times New Roman"/>
                <a:cs typeface="Times New Roman"/>
              </a:rPr>
              <a:t>daptation de l’environnement</a:t>
            </a:r>
          </a:p>
          <a:p>
            <a:r>
              <a:rPr lang="fr-FR" sz="2400" dirty="0" smtClean="0">
                <a:latin typeface="Times New Roman"/>
                <a:cs typeface="Times New Roman"/>
              </a:rPr>
              <a:t>Accompagnement </a:t>
            </a:r>
          </a:p>
          <a:p>
            <a:pPr lvl="2"/>
            <a:r>
              <a:rPr lang="fr-FR" sz="2400" dirty="0" smtClean="0">
                <a:latin typeface="Times New Roman"/>
                <a:cs typeface="Times New Roman"/>
              </a:rPr>
              <a:t>acquis &gt; &lt; réajustements</a:t>
            </a:r>
          </a:p>
          <a:p>
            <a:pPr lvl="2"/>
            <a:r>
              <a:rPr lang="fr-FR" sz="2400" dirty="0">
                <a:latin typeface="Times New Roman"/>
                <a:cs typeface="Times New Roman"/>
              </a:rPr>
              <a:t>s</a:t>
            </a:r>
            <a:r>
              <a:rPr lang="fr-FR" sz="2400" dirty="0" smtClean="0">
                <a:latin typeface="Times New Roman"/>
                <a:cs typeface="Times New Roman"/>
              </a:rPr>
              <a:t>outien, psychoéducation</a:t>
            </a:r>
          </a:p>
          <a:p>
            <a:pPr lvl="1">
              <a:buFont typeface="Wingdings" charset="0"/>
              <a:buChar char="à"/>
            </a:pPr>
            <a:r>
              <a:rPr lang="fr-FR" sz="2400" dirty="0" smtClean="0">
                <a:latin typeface="Times New Roman"/>
                <a:cs typeface="Times New Roman"/>
                <a:sym typeface="Wingdings"/>
              </a:rPr>
              <a:t>Projet commun !</a:t>
            </a:r>
          </a:p>
          <a:p>
            <a:pPr marL="228600" lvl="1" indent="0">
              <a:buNone/>
            </a:pPr>
            <a:endParaRPr lang="fr-FR" sz="2400" dirty="0">
              <a:latin typeface="Times New Roman"/>
              <a:cs typeface="Times New Roman"/>
            </a:endParaRPr>
          </a:p>
        </p:txBody>
      </p:sp>
      <p:pic>
        <p:nvPicPr>
          <p:cNvPr id="5" name="Bild 3" descr="images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0072" y="332656"/>
            <a:ext cx="1926693" cy="154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312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2903336554"/>
              </p:ext>
            </p:extLst>
          </p:nvPr>
        </p:nvGraphicFramePr>
        <p:xfrm>
          <a:off x="827584" y="980728"/>
          <a:ext cx="748883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llipse 5"/>
          <p:cNvSpPr/>
          <p:nvPr/>
        </p:nvSpPr>
        <p:spPr>
          <a:xfrm>
            <a:off x="2627784" y="1484784"/>
            <a:ext cx="1490464" cy="1418456"/>
          </a:xfrm>
          <a:prstGeom prst="ellipse">
            <a:avLst/>
          </a:prstGeom>
          <a:noFill/>
          <a:ln w="28575" cmpd="sng">
            <a:solidFill>
              <a:srgbClr val="000000"/>
            </a:solidFill>
          </a:ln>
          <a:effectLst>
            <a:innerShdw blurRad="190500" dist="63500" dir="5400000">
              <a:srgbClr val="FFFFFF">
                <a:alpha val="65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555776" y="1772816"/>
            <a:ext cx="161454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   </a:t>
            </a:r>
            <a:r>
              <a:rPr lang="fr-FR" sz="1600" dirty="0" smtClean="0"/>
              <a:t>Neuro- /</a:t>
            </a:r>
          </a:p>
          <a:p>
            <a:r>
              <a:rPr lang="fr-FR" sz="1600" dirty="0" smtClean="0"/>
              <a:t> psychologues</a:t>
            </a:r>
            <a:endParaRPr lang="fr-FR" sz="1600" dirty="0"/>
          </a:p>
        </p:txBody>
      </p:sp>
      <p:sp>
        <p:nvSpPr>
          <p:cNvPr id="8" name="Ellipse 7"/>
          <p:cNvSpPr/>
          <p:nvPr/>
        </p:nvSpPr>
        <p:spPr>
          <a:xfrm>
            <a:off x="5652120" y="2060848"/>
            <a:ext cx="1490464" cy="1418456"/>
          </a:xfrm>
          <a:prstGeom prst="ellipse">
            <a:avLst/>
          </a:prstGeom>
          <a:noFill/>
          <a:ln w="28575" cmpd="sng">
            <a:solidFill>
              <a:srgbClr val="000000"/>
            </a:solidFill>
          </a:ln>
          <a:effectLst>
            <a:innerShdw blurRad="190500" dist="63500" dir="5400000">
              <a:srgbClr val="FFFFFF">
                <a:alpha val="65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4499992" y="4725144"/>
            <a:ext cx="1490464" cy="1418456"/>
          </a:xfrm>
          <a:prstGeom prst="ellipse">
            <a:avLst/>
          </a:prstGeom>
          <a:noFill/>
          <a:ln w="28575" cmpd="sng">
            <a:solidFill>
              <a:srgbClr val="000000"/>
            </a:solidFill>
          </a:ln>
          <a:effectLst>
            <a:innerShdw blurRad="190500" dist="63500" dir="5400000">
              <a:srgbClr val="FFFFFF">
                <a:alpha val="65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940152" y="2420888"/>
            <a:ext cx="115418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Assistante </a:t>
            </a:r>
          </a:p>
          <a:p>
            <a:r>
              <a:rPr lang="fr-FR" sz="1600" dirty="0" smtClean="0"/>
              <a:t>  sociale</a:t>
            </a:r>
            <a:endParaRPr lang="fr-FR" sz="1600" dirty="0"/>
          </a:p>
        </p:txBody>
      </p:sp>
      <p:sp>
        <p:nvSpPr>
          <p:cNvPr id="11" name="ZoneTexte 10"/>
          <p:cNvSpPr txBox="1"/>
          <p:nvPr/>
        </p:nvSpPr>
        <p:spPr>
          <a:xfrm>
            <a:off x="4427984" y="5301208"/>
            <a:ext cx="16019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Orthophoniste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907336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Times New Roman"/>
                <a:cs typeface="Times New Roman"/>
              </a:rPr>
              <a:t>Que faire ?</a:t>
            </a:r>
            <a:endParaRPr lang="fr-FR" dirty="0">
              <a:latin typeface="Times New Roman"/>
              <a:cs typeface="Times New Roman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H" sz="2400" dirty="0" smtClean="0">
                <a:latin typeface="Times New Roman"/>
                <a:cs typeface="Times New Roman"/>
              </a:rPr>
              <a:t>Troubles de la mémoire</a:t>
            </a:r>
            <a:endParaRPr lang="fr-LU" sz="2400" dirty="0">
              <a:latin typeface="Times New Roman"/>
              <a:cs typeface="Times New Roman"/>
            </a:endParaRPr>
          </a:p>
          <a:p>
            <a:pPr lvl="1"/>
            <a:r>
              <a:rPr lang="fr-LU" sz="2400" dirty="0" smtClean="0">
                <a:latin typeface="Times New Roman"/>
                <a:cs typeface="Times New Roman"/>
              </a:rPr>
              <a:t>Prise de notes</a:t>
            </a:r>
          </a:p>
          <a:p>
            <a:pPr lvl="1"/>
            <a:r>
              <a:rPr lang="fr-LU" sz="2400" dirty="0" smtClean="0">
                <a:latin typeface="Times New Roman"/>
                <a:cs typeface="Times New Roman"/>
              </a:rPr>
              <a:t>Routines</a:t>
            </a:r>
          </a:p>
          <a:p>
            <a:pPr lvl="1"/>
            <a:r>
              <a:rPr lang="fr-LU" sz="2400" dirty="0" smtClean="0">
                <a:latin typeface="Times New Roman"/>
                <a:cs typeface="Times New Roman"/>
              </a:rPr>
              <a:t>Outils/aides externes </a:t>
            </a:r>
          </a:p>
          <a:p>
            <a:r>
              <a:rPr lang="fr-LU" sz="2400" dirty="0" smtClean="0">
                <a:latin typeface="Times New Roman"/>
                <a:cs typeface="Times New Roman"/>
              </a:rPr>
              <a:t>Troubles de l’attention</a:t>
            </a:r>
          </a:p>
          <a:p>
            <a:pPr lvl="1"/>
            <a:r>
              <a:rPr lang="fr-LU" sz="2400" dirty="0">
                <a:latin typeface="Times New Roman"/>
                <a:cs typeface="Times New Roman"/>
              </a:rPr>
              <a:t>Phrases courtes, claires</a:t>
            </a:r>
          </a:p>
          <a:p>
            <a:pPr lvl="1"/>
            <a:r>
              <a:rPr lang="fr-LU" sz="2400" dirty="0" smtClean="0">
                <a:latin typeface="Times New Roman"/>
                <a:cs typeface="Times New Roman"/>
              </a:rPr>
              <a:t>Pauses </a:t>
            </a:r>
          </a:p>
          <a:p>
            <a:pPr lvl="1"/>
            <a:r>
              <a:rPr lang="fr-LU" sz="2400" dirty="0" smtClean="0">
                <a:latin typeface="Times New Roman"/>
                <a:cs typeface="Times New Roman"/>
              </a:rPr>
              <a:t>Endroits calmes</a:t>
            </a:r>
          </a:p>
          <a:p>
            <a:pPr lvl="1"/>
            <a:r>
              <a:rPr lang="fr-LU" sz="2400" dirty="0" smtClean="0">
                <a:latin typeface="Times New Roman"/>
                <a:cs typeface="Times New Roman"/>
              </a:rPr>
              <a:t>Éviter multitasking</a:t>
            </a:r>
          </a:p>
          <a:p>
            <a:endParaRPr lang="fr-LU" dirty="0">
              <a:latin typeface="Arial" pitchFamily="34" charset="0"/>
              <a:cs typeface="Arial" pitchFamily="34" charset="0"/>
            </a:endParaRPr>
          </a:p>
          <a:p>
            <a:pPr lvl="1"/>
            <a:endParaRPr lang="fr-L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Bild 3" descr="images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0072" y="332656"/>
            <a:ext cx="1926693" cy="154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445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457199" y="2204864"/>
            <a:ext cx="3566160" cy="4104456"/>
          </a:xfrm>
        </p:spPr>
        <p:txBody>
          <a:bodyPr>
            <a:normAutofit fontScale="92500"/>
          </a:bodyPr>
          <a:lstStyle/>
          <a:p>
            <a:r>
              <a:rPr lang="fr-LU" dirty="0"/>
              <a:t>Il est important de veiller à avoir des objectifs réalistes congruents avec les ressources du patient </a:t>
            </a:r>
            <a:r>
              <a:rPr lang="fr-LU" b="1" dirty="0"/>
              <a:t>pour ainsi éviter la surcharge mentale qui peut conduire à aggraver les troubles cognitifs du patient Éviter la surcharge mentale. </a:t>
            </a:r>
            <a:r>
              <a:rPr lang="fr-LU" dirty="0">
                <a:latin typeface="Abadi MT Condensed Extra Bold"/>
                <a:cs typeface="Abadi MT Condensed Extra Bold"/>
              </a:rPr>
              <a:t>Ce n’est qu’en favorisant un maximum d’autonomie que le patient pourra enfin de compte sortir d’un cadre qui peut s’avéré limité d’un point de vue cognitivo-psycho-comportemental. </a:t>
            </a:r>
          </a:p>
          <a:p>
            <a:r>
              <a:rPr lang="fr-LU" dirty="0">
                <a:latin typeface="American Typewriter"/>
                <a:cs typeface="American Typewriter"/>
              </a:rPr>
              <a:t>Il s’agit par ailleurs d’adapter les activités selon les besoins et plaisirs de ce dernier dans l’optique de stimuler de façon humaine, individualisée et au final non invasive.  </a:t>
            </a:r>
          </a:p>
          <a:p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2286000" y="1997839"/>
            <a:ext cx="4572000" cy="2862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LU" dirty="0">
                <a:latin typeface="Arial" pitchFamily="34" charset="0"/>
                <a:cs typeface="Arial" pitchFamily="34" charset="0"/>
              </a:rPr>
              <a:t>Tout en respectant les points sus-cités, il importe de noter que la valorisation soit mise à l’avant-plan, notammement en attirant l’attention sur les progrès réalisés et les activités initiées de manière spontanée par le patient lui-même. Puisque face à l’échec, le patient peut se </a:t>
            </a:r>
            <a:r>
              <a:rPr lang="fr-LU" b="1" dirty="0">
                <a:latin typeface="Arial" pitchFamily="34" charset="0"/>
                <a:cs typeface="Arial" pitchFamily="34" charset="0"/>
              </a:rPr>
              <a:t>retrouver en surcharge mentale</a:t>
            </a:r>
            <a:r>
              <a:rPr lang="fr-LU" dirty="0">
                <a:latin typeface="Arial" pitchFamily="34" charset="0"/>
                <a:cs typeface="Arial" pitchFamily="34" charset="0"/>
              </a:rPr>
              <a:t> et dans un état psycho-cognitif instable, l’évitement de celui-ci est à recommander fortement.   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Bild 5" descr="bei-einem-schlaganfall-muss-schnell-gehandelt-werden.jpg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9144000" cy="4869160"/>
          </a:xfrm>
          <a:prstGeom prst="rect">
            <a:avLst/>
          </a:prstGeom>
        </p:spPr>
      </p:pic>
      <p:pic>
        <p:nvPicPr>
          <p:cNvPr id="10" name="Bild 14" descr="Unknown-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692696"/>
            <a:ext cx="1808658" cy="1268760"/>
          </a:xfrm>
          <a:prstGeom prst="rect">
            <a:avLst/>
          </a:prstGeom>
        </p:spPr>
      </p:pic>
      <p:pic>
        <p:nvPicPr>
          <p:cNvPr id="11" name="Bild 12" descr="iStock_000020551241Medium_Frau mit Kopfschmerz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1872208" cy="148478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5805447"/>
            <a:ext cx="8352928" cy="1035424"/>
          </a:xfrm>
        </p:spPr>
        <p:txBody>
          <a:bodyPr/>
          <a:lstStyle/>
          <a:p>
            <a:r>
              <a:rPr lang="fr-FR" dirty="0" smtClean="0"/>
              <a:t>Stimuler oui, mais…</a:t>
            </a:r>
            <a:r>
              <a:rPr lang="fr-FR" dirty="0"/>
              <a:t>Stimuler oui, mais</a:t>
            </a:r>
            <a:r>
              <a:rPr lang="fr-FR" dirty="0" smtClean="0"/>
              <a:t>…</a:t>
            </a:r>
            <a:r>
              <a:rPr lang="fr-FR" dirty="0"/>
              <a:t>Stimuler oui, mais</a:t>
            </a:r>
            <a:r>
              <a:rPr lang="fr-FR" dirty="0" smtClean="0"/>
              <a:t>…</a:t>
            </a:r>
            <a:r>
              <a:rPr lang="fr-FR" dirty="0"/>
              <a:t>Stimuler oui, mais</a:t>
            </a:r>
            <a:r>
              <a:rPr lang="fr-FR" dirty="0" smtClean="0"/>
              <a:t>…</a:t>
            </a:r>
            <a:r>
              <a:rPr lang="fr-FR" dirty="0"/>
              <a:t>Stimuler oui, mais</a:t>
            </a:r>
            <a:r>
              <a:rPr lang="fr-FR" dirty="0" smtClean="0"/>
              <a:t>…</a:t>
            </a:r>
            <a:r>
              <a:rPr lang="fr-FR" dirty="0"/>
              <a:t>Stimuler oui, mais</a:t>
            </a:r>
            <a:r>
              <a:rPr lang="fr-FR" dirty="0" smtClean="0"/>
              <a:t>…</a:t>
            </a:r>
            <a:r>
              <a:rPr lang="fr-FR" dirty="0"/>
              <a:t>Stimuler oui, mais…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283968" y="404664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LU" b="1" i="1" dirty="0">
                <a:latin typeface="Arial" pitchFamily="34" charset="0"/>
                <a:cs typeface="Arial" pitchFamily="34" charset="0"/>
              </a:rPr>
              <a:t>Tout en respectant les points sus-cités, il importe de noter que la valorisation soit mise à l’avant-plan, notammement en attirant l’attention sur les progrès réalisés et les activités initiées de manière spontanée par le patient lui-même. Puisque face à l’échec, le patient peut se retrouver en surcharge mentale et dans un état psycho-cognitif instable, l’évitement de celui-ci est à recommander fortement.    </a:t>
            </a:r>
            <a:endParaRPr lang="en-US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39752" y="4221088"/>
            <a:ext cx="64624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LU" dirty="0">
                <a:latin typeface="Arial" pitchFamily="34" charset="0"/>
                <a:cs typeface="Arial" pitchFamily="34" charset="0"/>
              </a:rPr>
              <a:t>Tout en respectant les points sus-cités, il importe de noter que la valorisation soit mise à l’avant-plan, notammement en attirant l’attention sur les progrès réalisés et les activités initiées de manière spontanée par le patient lui-même. Puisque face à l’échec, le patient peut se </a:t>
            </a:r>
            <a:r>
              <a:rPr lang="fr-LU" b="1" dirty="0">
                <a:latin typeface="Arial" pitchFamily="34" charset="0"/>
                <a:cs typeface="Arial" pitchFamily="34" charset="0"/>
              </a:rPr>
              <a:t>retrouver en surcharge mentale</a:t>
            </a:r>
            <a:r>
              <a:rPr lang="fr-LU" dirty="0">
                <a:latin typeface="Arial" pitchFamily="34" charset="0"/>
                <a:cs typeface="Arial" pitchFamily="34" charset="0"/>
              </a:rPr>
              <a:t> et dans un état psycho-cognitif instable, l’évitement de celui-ci est à recommander fortement.   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169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476672"/>
            <a:ext cx="6508377" cy="564949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fr-FR" i="1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fr-FR" sz="2400" i="1" dirty="0" smtClean="0">
                <a:latin typeface="Times New Roman"/>
                <a:cs typeface="Times New Roman"/>
              </a:rPr>
              <a:t>«</a:t>
            </a:r>
            <a:r>
              <a:rPr lang="fr-FR" sz="2400" i="1" dirty="0">
                <a:latin typeface="Times New Roman"/>
                <a:cs typeface="Times New Roman"/>
              </a:rPr>
              <a:t> J’</a:t>
            </a:r>
            <a:r>
              <a:rPr lang="fr-FR" sz="2400" i="1" dirty="0" err="1">
                <a:latin typeface="Times New Roman"/>
                <a:cs typeface="Times New Roman"/>
              </a:rPr>
              <a:t>étais</a:t>
            </a:r>
            <a:r>
              <a:rPr lang="fr-FR" sz="2400" i="1" dirty="0">
                <a:latin typeface="Times New Roman"/>
                <a:cs typeface="Times New Roman"/>
              </a:rPr>
              <a:t> incapable de </a:t>
            </a:r>
            <a:r>
              <a:rPr lang="fr-FR" sz="2400" i="1" dirty="0" err="1">
                <a:latin typeface="Times New Roman"/>
                <a:cs typeface="Times New Roman"/>
              </a:rPr>
              <a:t>gérer</a:t>
            </a:r>
            <a:r>
              <a:rPr lang="fr-FR" sz="2400" i="1" dirty="0">
                <a:latin typeface="Times New Roman"/>
                <a:cs typeface="Times New Roman"/>
              </a:rPr>
              <a:t> la vie de tous les jours. À gauche j’</a:t>
            </a:r>
            <a:r>
              <a:rPr lang="fr-FR" sz="2400" i="1" dirty="0" err="1">
                <a:latin typeface="Times New Roman"/>
                <a:cs typeface="Times New Roman"/>
              </a:rPr>
              <a:t>étais</a:t>
            </a:r>
            <a:r>
              <a:rPr lang="fr-FR" sz="2400" i="1" dirty="0">
                <a:latin typeface="Times New Roman"/>
                <a:cs typeface="Times New Roman"/>
              </a:rPr>
              <a:t> partiellement </a:t>
            </a:r>
            <a:r>
              <a:rPr lang="fr-FR" sz="2400" i="1" dirty="0" err="1">
                <a:latin typeface="Times New Roman"/>
                <a:cs typeface="Times New Roman"/>
              </a:rPr>
              <a:t>paralysée</a:t>
            </a:r>
            <a:r>
              <a:rPr lang="fr-FR" sz="2400" i="1" dirty="0">
                <a:latin typeface="Times New Roman"/>
                <a:cs typeface="Times New Roman"/>
              </a:rPr>
              <a:t>; j’avais perdu la </a:t>
            </a:r>
            <a:r>
              <a:rPr lang="fr-FR" sz="2400" i="1" dirty="0" err="1">
                <a:latin typeface="Times New Roman"/>
                <a:cs typeface="Times New Roman"/>
              </a:rPr>
              <a:t>mémoire</a:t>
            </a:r>
            <a:r>
              <a:rPr lang="fr-FR" sz="2400" i="1" dirty="0">
                <a:latin typeface="Times New Roman"/>
                <a:cs typeface="Times New Roman"/>
              </a:rPr>
              <a:t> à court terme ; j’</a:t>
            </a:r>
            <a:r>
              <a:rPr lang="fr-FR" sz="2400" i="1" dirty="0" err="1">
                <a:latin typeface="Times New Roman"/>
                <a:cs typeface="Times New Roman"/>
              </a:rPr>
              <a:t>étais</a:t>
            </a:r>
            <a:r>
              <a:rPr lang="fr-FR" sz="2400" i="1" dirty="0">
                <a:latin typeface="Times New Roman"/>
                <a:cs typeface="Times New Roman"/>
              </a:rPr>
              <a:t> </a:t>
            </a:r>
            <a:r>
              <a:rPr lang="fr-FR" sz="2400" i="1" dirty="0" err="1">
                <a:latin typeface="Times New Roman"/>
                <a:cs typeface="Times New Roman"/>
              </a:rPr>
              <a:t>désorientée</a:t>
            </a:r>
            <a:r>
              <a:rPr lang="fr-FR" sz="2400" i="1" dirty="0">
                <a:latin typeface="Times New Roman"/>
                <a:cs typeface="Times New Roman"/>
              </a:rPr>
              <a:t> dans l’espace ; ma </a:t>
            </a:r>
            <a:r>
              <a:rPr lang="fr-FR" sz="2400" i="1" dirty="0" err="1">
                <a:latin typeface="Times New Roman"/>
                <a:cs typeface="Times New Roman"/>
              </a:rPr>
              <a:t>rapidite</a:t>
            </a:r>
            <a:r>
              <a:rPr lang="fr-FR" sz="2400" i="1" dirty="0">
                <a:latin typeface="Times New Roman"/>
                <a:cs typeface="Times New Roman"/>
              </a:rPr>
              <a:t>́ de </a:t>
            </a:r>
            <a:r>
              <a:rPr lang="fr-FR" sz="2400" i="1" dirty="0" err="1">
                <a:latin typeface="Times New Roman"/>
                <a:cs typeface="Times New Roman"/>
              </a:rPr>
              <a:t>réaction</a:t>
            </a:r>
            <a:r>
              <a:rPr lang="fr-FR" sz="2400" i="1" dirty="0">
                <a:latin typeface="Times New Roman"/>
                <a:cs typeface="Times New Roman"/>
              </a:rPr>
              <a:t> avait diminué (d’où mon </a:t>
            </a:r>
            <a:r>
              <a:rPr lang="fr-FR" sz="2400" i="1" dirty="0" err="1">
                <a:latin typeface="Times New Roman"/>
                <a:cs typeface="Times New Roman"/>
              </a:rPr>
              <a:t>incapacite</a:t>
            </a:r>
            <a:r>
              <a:rPr lang="fr-FR" sz="2400" i="1" dirty="0">
                <a:latin typeface="Times New Roman"/>
                <a:cs typeface="Times New Roman"/>
              </a:rPr>
              <a:t>́ à conduire une voiture); j’avais des </a:t>
            </a:r>
            <a:r>
              <a:rPr lang="fr-FR" sz="2400" i="1" dirty="0" err="1">
                <a:latin typeface="Times New Roman"/>
                <a:cs typeface="Times New Roman"/>
              </a:rPr>
              <a:t>problèmes</a:t>
            </a:r>
            <a:r>
              <a:rPr lang="fr-FR" sz="2400" i="1" dirty="0">
                <a:latin typeface="Times New Roman"/>
                <a:cs typeface="Times New Roman"/>
              </a:rPr>
              <a:t> en informatique (travail sur PC). »</a:t>
            </a:r>
          </a:p>
          <a:p>
            <a:pPr marL="0" indent="0">
              <a:buNone/>
            </a:pPr>
            <a:endParaRPr lang="fr-FR" sz="2400" i="1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fr-FR" sz="2400" i="1" dirty="0">
                <a:latin typeface="Times New Roman"/>
                <a:cs typeface="Times New Roman"/>
              </a:rPr>
              <a:t>« L’AVC </a:t>
            </a:r>
            <a:r>
              <a:rPr lang="fr-FR" sz="2400" i="1" dirty="0" err="1">
                <a:latin typeface="Times New Roman"/>
                <a:cs typeface="Times New Roman"/>
              </a:rPr>
              <a:t>était</a:t>
            </a:r>
            <a:r>
              <a:rPr lang="fr-FR" sz="2400" i="1" dirty="0">
                <a:latin typeface="Times New Roman"/>
                <a:cs typeface="Times New Roman"/>
              </a:rPr>
              <a:t> une </a:t>
            </a:r>
            <a:r>
              <a:rPr lang="fr-FR" sz="2400" i="1" dirty="0" err="1">
                <a:latin typeface="Times New Roman"/>
                <a:cs typeface="Times New Roman"/>
              </a:rPr>
              <a:t>épreuve</a:t>
            </a:r>
            <a:r>
              <a:rPr lang="fr-FR" sz="2400" i="1" dirty="0">
                <a:latin typeface="Times New Roman"/>
                <a:cs typeface="Times New Roman"/>
              </a:rPr>
              <a:t> </a:t>
            </a:r>
            <a:r>
              <a:rPr lang="fr-FR" sz="2400" i="1" dirty="0" err="1">
                <a:latin typeface="Times New Roman"/>
                <a:cs typeface="Times New Roman"/>
              </a:rPr>
              <a:t>très</a:t>
            </a:r>
            <a:r>
              <a:rPr lang="fr-FR" sz="2400" i="1" dirty="0">
                <a:latin typeface="Times New Roman"/>
                <a:cs typeface="Times New Roman"/>
              </a:rPr>
              <a:t> difficile pour mon </a:t>
            </a:r>
            <a:r>
              <a:rPr lang="fr-FR" sz="2400" i="1" dirty="0" err="1">
                <a:latin typeface="Times New Roman"/>
                <a:cs typeface="Times New Roman"/>
              </a:rPr>
              <a:t>frère</a:t>
            </a:r>
            <a:r>
              <a:rPr lang="fr-FR" sz="2400" i="1" dirty="0">
                <a:latin typeface="Times New Roman"/>
                <a:cs typeface="Times New Roman"/>
              </a:rPr>
              <a:t>, il avait beaucoup changé et il en </a:t>
            </a:r>
            <a:r>
              <a:rPr lang="fr-FR" sz="2400" i="1" dirty="0" err="1">
                <a:latin typeface="Times New Roman"/>
                <a:cs typeface="Times New Roman"/>
              </a:rPr>
              <a:t>était</a:t>
            </a:r>
            <a:r>
              <a:rPr lang="fr-FR" sz="2400" i="1" dirty="0">
                <a:latin typeface="Times New Roman"/>
                <a:cs typeface="Times New Roman"/>
              </a:rPr>
              <a:t> conscient. Il </a:t>
            </a:r>
            <a:r>
              <a:rPr lang="fr-FR" sz="2400" i="1" dirty="0" err="1">
                <a:latin typeface="Times New Roman"/>
                <a:cs typeface="Times New Roman"/>
              </a:rPr>
              <a:t>était</a:t>
            </a:r>
            <a:r>
              <a:rPr lang="fr-FR" sz="2400" i="1" dirty="0">
                <a:latin typeface="Times New Roman"/>
                <a:cs typeface="Times New Roman"/>
              </a:rPr>
              <a:t> quelqu’un de </a:t>
            </a:r>
            <a:r>
              <a:rPr lang="fr-FR" sz="2400" i="1" dirty="0" err="1">
                <a:latin typeface="Times New Roman"/>
                <a:cs typeface="Times New Roman"/>
              </a:rPr>
              <a:t>très</a:t>
            </a:r>
            <a:r>
              <a:rPr lang="fr-FR" sz="2400" i="1" dirty="0">
                <a:latin typeface="Times New Roman"/>
                <a:cs typeface="Times New Roman"/>
              </a:rPr>
              <a:t> jovial, mais parfois, il </a:t>
            </a:r>
            <a:r>
              <a:rPr lang="fr-FR" sz="2400" i="1" dirty="0" err="1">
                <a:latin typeface="Times New Roman"/>
                <a:cs typeface="Times New Roman"/>
              </a:rPr>
              <a:t>était</a:t>
            </a:r>
            <a:r>
              <a:rPr lang="fr-FR" sz="2400" i="1" dirty="0">
                <a:latin typeface="Times New Roman"/>
                <a:cs typeface="Times New Roman"/>
              </a:rPr>
              <a:t> angoissé, </a:t>
            </a:r>
            <a:r>
              <a:rPr lang="fr-FR" sz="2400" i="1" dirty="0" err="1">
                <a:latin typeface="Times New Roman"/>
                <a:cs typeface="Times New Roman"/>
              </a:rPr>
              <a:t>dépressif</a:t>
            </a:r>
            <a:r>
              <a:rPr lang="fr-FR" sz="2400" i="1" dirty="0">
                <a:latin typeface="Times New Roman"/>
                <a:cs typeface="Times New Roman"/>
              </a:rPr>
              <a:t> et de mauvaise humeur. Il avait rompu le contact et il voulait seulement qu’on le laisse tranquille. </a:t>
            </a:r>
            <a:r>
              <a:rPr lang="fr-FR" sz="2400" i="1" dirty="0" smtClean="0">
                <a:latin typeface="Times New Roman"/>
                <a:cs typeface="Times New Roman"/>
              </a:rPr>
              <a:t>»</a:t>
            </a:r>
          </a:p>
          <a:p>
            <a:pPr marL="228600" lvl="1" indent="0" algn="r">
              <a:lnSpc>
                <a:spcPct val="50000"/>
              </a:lnSpc>
              <a:buNone/>
            </a:pPr>
            <a:endParaRPr lang="fr-FR" sz="1600" dirty="0" smtClean="0">
              <a:latin typeface="Times New Roman"/>
              <a:cs typeface="Times New Roman"/>
            </a:endParaRPr>
          </a:p>
          <a:p>
            <a:pPr marL="228600" lvl="1" indent="0" algn="r">
              <a:lnSpc>
                <a:spcPct val="50000"/>
              </a:lnSpc>
              <a:buNone/>
            </a:pPr>
            <a:endParaRPr lang="fr-FR" sz="1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31303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Times New Roman"/>
                <a:cs typeface="Times New Roman"/>
              </a:rPr>
              <a:t>Stimuler oui, mais…</a:t>
            </a:r>
            <a:endParaRPr lang="fr-FR" dirty="0">
              <a:latin typeface="Times New Roman"/>
              <a:cs typeface="Times New Roman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 smtClean="0">
                <a:latin typeface="Times New Roman"/>
                <a:cs typeface="Times New Roman"/>
              </a:rPr>
              <a:t>Objectifs réalistes</a:t>
            </a:r>
          </a:p>
          <a:p>
            <a:r>
              <a:rPr lang="fr-FR" sz="2400" dirty="0" smtClean="0">
                <a:latin typeface="Times New Roman"/>
                <a:cs typeface="Times New Roman"/>
              </a:rPr>
              <a:t>Éviter surcharge mentale</a:t>
            </a:r>
          </a:p>
          <a:p>
            <a:r>
              <a:rPr lang="fr-FR" sz="2400" dirty="0" smtClean="0">
                <a:latin typeface="Times New Roman"/>
                <a:cs typeface="Times New Roman"/>
              </a:rPr>
              <a:t>Respecter autonomie du patient</a:t>
            </a:r>
          </a:p>
          <a:p>
            <a:r>
              <a:rPr lang="fr-FR" sz="2400" dirty="0" smtClean="0">
                <a:latin typeface="Times New Roman"/>
                <a:cs typeface="Times New Roman"/>
              </a:rPr>
              <a:t>Valoriser les progrès + ressources</a:t>
            </a:r>
          </a:p>
          <a:p>
            <a:r>
              <a:rPr lang="fr-FR" sz="2400" dirty="0" smtClean="0">
                <a:latin typeface="Times New Roman"/>
                <a:cs typeface="Times New Roman"/>
              </a:rPr>
              <a:t>Etat émotionnel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5" name="Bild 3" descr="images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0072" y="332656"/>
            <a:ext cx="1926693" cy="154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079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Times New Roman"/>
                <a:cs typeface="Times New Roman"/>
              </a:rPr>
              <a:t>Que faire ?</a:t>
            </a:r>
            <a:endParaRPr lang="fr-FR" dirty="0">
              <a:latin typeface="Times New Roman"/>
              <a:cs typeface="Times New Roman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sz="2400" dirty="0" smtClean="0">
                <a:latin typeface="Times New Roman"/>
                <a:cs typeface="Times New Roman"/>
              </a:rPr>
              <a:t>Troubles psychiatriques et comportementaux</a:t>
            </a:r>
          </a:p>
          <a:p>
            <a:pPr lvl="1"/>
            <a:r>
              <a:rPr lang="fr-CH" sz="2400" dirty="0" smtClean="0">
                <a:latin typeface="Times New Roman"/>
                <a:cs typeface="Times New Roman"/>
              </a:rPr>
              <a:t>Éviter </a:t>
            </a:r>
          </a:p>
          <a:p>
            <a:pPr lvl="2"/>
            <a:r>
              <a:rPr lang="fr-CH" sz="2400" dirty="0">
                <a:latin typeface="Times New Roman"/>
                <a:cs typeface="Times New Roman"/>
              </a:rPr>
              <a:t>s</a:t>
            </a:r>
            <a:r>
              <a:rPr lang="fr-CH" sz="2400" dirty="0" smtClean="0">
                <a:latin typeface="Times New Roman"/>
                <a:cs typeface="Times New Roman"/>
              </a:rPr>
              <a:t>ituations trop riches en stimuli</a:t>
            </a:r>
          </a:p>
          <a:p>
            <a:pPr lvl="2"/>
            <a:r>
              <a:rPr lang="fr-CH" sz="2400" dirty="0">
                <a:latin typeface="Times New Roman"/>
                <a:cs typeface="Times New Roman"/>
              </a:rPr>
              <a:t>c</a:t>
            </a:r>
            <a:r>
              <a:rPr lang="fr-CH" sz="2400" dirty="0" smtClean="0">
                <a:latin typeface="Times New Roman"/>
                <a:cs typeface="Times New Roman"/>
              </a:rPr>
              <a:t>hangements importants et imprévus</a:t>
            </a:r>
          </a:p>
          <a:p>
            <a:pPr lvl="1"/>
            <a:r>
              <a:rPr lang="fr-CH" sz="2400" dirty="0" smtClean="0">
                <a:latin typeface="Times New Roman"/>
                <a:cs typeface="Times New Roman"/>
              </a:rPr>
              <a:t>Prendre du recul : reconnaître ses limites</a:t>
            </a:r>
          </a:p>
          <a:p>
            <a:pPr lvl="1"/>
            <a:r>
              <a:rPr lang="fr-CH" sz="2400" dirty="0">
                <a:latin typeface="Times New Roman"/>
                <a:cs typeface="Times New Roman"/>
              </a:rPr>
              <a:t>R</a:t>
            </a:r>
            <a:r>
              <a:rPr lang="fr-CH" sz="2400" dirty="0" smtClean="0">
                <a:latin typeface="Times New Roman"/>
                <a:cs typeface="Times New Roman"/>
              </a:rPr>
              <a:t>ecours aux professionnels et services d’aides</a:t>
            </a:r>
          </a:p>
          <a:p>
            <a:pPr lvl="2"/>
            <a:endParaRPr lang="fr-CH" dirty="0" smtClean="0">
              <a:latin typeface="Times New Roman"/>
              <a:cs typeface="Times New Roman"/>
            </a:endParaRPr>
          </a:p>
          <a:p>
            <a:pPr lvl="1"/>
            <a:endParaRPr lang="fr-CH" dirty="0" smtClean="0">
              <a:latin typeface="Times New Roman"/>
              <a:cs typeface="Times New Roman"/>
            </a:endParaRPr>
          </a:p>
          <a:p>
            <a:pPr lvl="1"/>
            <a:endParaRPr lang="fr-LU" dirty="0" smtClean="0">
              <a:latin typeface="Times New Roman"/>
              <a:cs typeface="Times New Roman"/>
            </a:endParaRPr>
          </a:p>
          <a:p>
            <a:pPr lvl="1"/>
            <a:endParaRPr lang="fr-L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Bild 3" descr="images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0072" y="332656"/>
            <a:ext cx="1926693" cy="154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379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rgbClr val="990000"/>
                </a:solidFill>
                <a:latin typeface="Times New Roman"/>
                <a:cs typeface="Times New Roman"/>
              </a:rPr>
              <a:t>Soirées </a:t>
            </a:r>
            <a:r>
              <a:rPr lang="fr-FR" dirty="0">
                <a:solidFill>
                  <a:srgbClr val="990000"/>
                </a:solidFill>
                <a:latin typeface="Times New Roman"/>
                <a:cs typeface="Times New Roman"/>
              </a:rPr>
              <a:t>d’information sur l’AVC</a:t>
            </a:r>
            <a:br>
              <a:rPr lang="fr-FR" dirty="0">
                <a:solidFill>
                  <a:srgbClr val="990000"/>
                </a:solidFill>
                <a:latin typeface="Times New Roman"/>
                <a:cs typeface="Times New Roman"/>
              </a:rPr>
            </a:br>
            <a:r>
              <a:rPr lang="fr-FR" dirty="0" smtClean="0">
                <a:solidFill>
                  <a:srgbClr val="990000"/>
                </a:solidFill>
                <a:latin typeface="Times New Roman"/>
                <a:cs typeface="Times New Roman"/>
              </a:rPr>
              <a:t>Ettelbruck - Wiltz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2209800"/>
            <a:ext cx="8363273" cy="4099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>
                <a:solidFill>
                  <a:schemeClr val="tx1"/>
                </a:solidFill>
                <a:latin typeface="Times New Roman"/>
                <a:cs typeface="Times New Roman"/>
              </a:rPr>
              <a:t>En collaboration </a:t>
            </a:r>
            <a:r>
              <a:rPr lang="fr-FR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avec</a:t>
            </a:r>
          </a:p>
          <a:p>
            <a:pPr lvl="1"/>
            <a:r>
              <a:rPr lang="fr-FR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Groupe Neurologique du Nord</a:t>
            </a:r>
          </a:p>
          <a:p>
            <a:pPr lvl="1"/>
            <a:r>
              <a:rPr lang="fr-FR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Thérapeutes </a:t>
            </a:r>
            <a:r>
              <a:rPr lang="fr-FR" sz="2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CHdN</a:t>
            </a:r>
            <a:endParaRPr lang="fr-FR" sz="24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lvl="1"/>
            <a:r>
              <a:rPr lang="fr-FR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HELP, </a:t>
            </a:r>
            <a:r>
              <a:rPr lang="fr-FR" sz="2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Stëftung</a:t>
            </a:r>
            <a:r>
              <a:rPr lang="fr-FR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Hellëf</a:t>
            </a:r>
            <a:r>
              <a:rPr lang="fr-FR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Doheem</a:t>
            </a:r>
            <a:endParaRPr lang="fr-FR" sz="24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lvl="1"/>
            <a:r>
              <a:rPr lang="fr-FR" sz="2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Blëtz</a:t>
            </a:r>
            <a:r>
              <a:rPr lang="fr-FR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a.s.b.l</a:t>
            </a:r>
            <a:r>
              <a:rPr lang="fr-FR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endParaRPr lang="fr-FR" sz="2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Picture 1" descr="CHDN_Logo - RGB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293096"/>
            <a:ext cx="295232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4540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pture d’écran 2017-10-21 à 17.03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44000" cy="3281908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3635896" y="4077072"/>
            <a:ext cx="822960" cy="936104"/>
          </a:xfrm>
          <a:prstGeom prst="ellipse">
            <a:avLst/>
          </a:prstGeom>
          <a:noFill/>
          <a:ln w="76200" cmpd="sng">
            <a:solidFill>
              <a:schemeClr val="tx1"/>
            </a:solidFill>
          </a:ln>
          <a:effectLst>
            <a:innerShdw blurRad="190500" dist="63500" dir="5400000">
              <a:srgbClr val="FFFFFF">
                <a:alpha val="65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pic>
        <p:nvPicPr>
          <p:cNvPr id="7" name="Image 6" descr="Capture d’écran 2017-10-21 à 17.33.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8928992" cy="648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160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Capture d’écran 2017-10-21 à 17.03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8960"/>
            <a:ext cx="9144000" cy="2506960"/>
          </a:xfrm>
          <a:prstGeom prst="rect">
            <a:avLst/>
          </a:prstGeom>
        </p:spPr>
      </p:pic>
      <p:sp>
        <p:nvSpPr>
          <p:cNvPr id="10" name="Rectangle à coins arrondis 9"/>
          <p:cNvSpPr/>
          <p:nvPr/>
        </p:nvSpPr>
        <p:spPr>
          <a:xfrm>
            <a:off x="6804248" y="4797152"/>
            <a:ext cx="2016224" cy="792088"/>
          </a:xfrm>
          <a:prstGeom prst="roundRect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3" y="1484784"/>
            <a:ext cx="914400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771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obpicDLxGa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32856"/>
            <a:ext cx="8064896" cy="266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746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4293096"/>
            <a:ext cx="8587680" cy="2160240"/>
          </a:xfrm>
        </p:spPr>
        <p:txBody>
          <a:bodyPr>
            <a:normAutofit/>
          </a:bodyPr>
          <a:lstStyle/>
          <a:p>
            <a:pPr algn="ctr"/>
            <a:r>
              <a:rPr lang="fr-CH" sz="3200" b="1" dirty="0" smtClean="0">
                <a:latin typeface="Times New Roman"/>
                <a:cs typeface="Times New Roman"/>
              </a:rPr>
              <a:t>MERCI</a:t>
            </a:r>
            <a:r>
              <a:rPr lang="en-US" sz="3200" b="1" dirty="0" smtClean="0">
                <a:latin typeface="Times New Roman"/>
                <a:cs typeface="Times New Roman"/>
              </a:rPr>
              <a:t>	</a:t>
            </a:r>
            <a:r>
              <a:rPr lang="en-US" sz="2400" dirty="0" smtClean="0">
                <a:latin typeface="Times New Roman"/>
                <a:cs typeface="Times New Roman"/>
              </a:rPr>
              <a:t>															</a:t>
            </a:r>
            <a:br>
              <a:rPr lang="en-US" sz="2400" dirty="0" smtClean="0">
                <a:latin typeface="Times New Roman"/>
                <a:cs typeface="Times New Roman"/>
              </a:rPr>
            </a:br>
            <a:r>
              <a:rPr lang="en-US" sz="2400" dirty="0">
                <a:latin typeface="Times New Roman"/>
                <a:cs typeface="Times New Roman"/>
              </a:rPr>
              <a:t>	</a:t>
            </a:r>
            <a:r>
              <a:rPr lang="en-US" sz="2400" dirty="0" smtClean="0">
                <a:latin typeface="Times New Roman"/>
                <a:cs typeface="Times New Roman"/>
              </a:rPr>
              <a:t>																</a:t>
            </a:r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1026" name="Picture 2" descr="H:\Soirées proches\AVC_1[1].JPG"/>
          <p:cNvPicPr>
            <a:picLocks noChangeAspect="1" noChangeArrowheads="1"/>
          </p:cNvPicPr>
          <p:nvPr/>
        </p:nvPicPr>
        <p:blipFill>
          <a:blip r:embed="rId3">
            <a:lum bright="40000"/>
          </a:blip>
          <a:srcRect b="10714"/>
          <a:stretch>
            <a:fillRect/>
          </a:stretch>
        </p:blipFill>
        <p:spPr bwMode="auto">
          <a:xfrm flipH="1">
            <a:off x="6516216" y="260648"/>
            <a:ext cx="2339018" cy="2808312"/>
          </a:xfrm>
          <a:prstGeom prst="rect">
            <a:avLst/>
          </a:prstGeom>
          <a:noFill/>
        </p:spPr>
      </p:pic>
      <p:sp>
        <p:nvSpPr>
          <p:cNvPr id="7" name="Textfeld 5"/>
          <p:cNvSpPr txBox="1"/>
          <p:nvPr/>
        </p:nvSpPr>
        <p:spPr>
          <a:xfrm>
            <a:off x="467544" y="404664"/>
            <a:ext cx="273630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LU" sz="3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LU" sz="2800" b="1" dirty="0" smtClean="0">
                <a:latin typeface="Times New Roman"/>
                <a:cs typeface="Times New Roman"/>
              </a:rPr>
              <a:t>JOURNEE MONDIALE DE L’AVC</a:t>
            </a:r>
          </a:p>
          <a:p>
            <a:pPr algn="ctr"/>
            <a:endParaRPr lang="fr-LU" sz="2800" b="1" dirty="0" smtClean="0">
              <a:latin typeface="Times New Roman"/>
              <a:cs typeface="Times New Roman"/>
            </a:endParaRPr>
          </a:p>
          <a:p>
            <a:pPr algn="ctr"/>
            <a:endParaRPr lang="fr-LU" sz="2800" b="1" dirty="0" smtClean="0">
              <a:latin typeface="Times New Roman"/>
              <a:cs typeface="Times New Roman"/>
            </a:endParaRPr>
          </a:p>
          <a:p>
            <a:pPr algn="ctr"/>
            <a:endParaRPr lang="fr-LU" sz="2800" b="1" dirty="0">
              <a:latin typeface="Times New Roman"/>
              <a:cs typeface="Times New Roman"/>
            </a:endParaRPr>
          </a:p>
          <a:p>
            <a:pPr algn="ctr"/>
            <a:r>
              <a:rPr lang="fr-LU" sz="2800" b="1" dirty="0">
                <a:latin typeface="Times New Roman"/>
                <a:cs typeface="Times New Roman"/>
              </a:rPr>
              <a:t> </a:t>
            </a:r>
            <a:r>
              <a:rPr lang="fr-LU" sz="2800" b="1" dirty="0" smtClean="0">
                <a:latin typeface="Times New Roman"/>
                <a:cs typeface="Times New Roman"/>
              </a:rPr>
              <a:t>29 octobre 2017</a:t>
            </a:r>
          </a:p>
        </p:txBody>
      </p:sp>
    </p:spTree>
    <p:extLst>
      <p:ext uri="{BB962C8B-B14F-4D97-AF65-F5344CB8AC3E}">
        <p14:creationId xmlns:p14="http://schemas.microsoft.com/office/powerpoint/2010/main" val="2747707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60648"/>
            <a:ext cx="6218937" cy="631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605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653b73b38b8e67231f284fbe29b8655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7804"/>
            <a:ext cx="7422976" cy="6313564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2411760" y="2348880"/>
            <a:ext cx="1296144" cy="1512168"/>
          </a:xfrm>
          <a:prstGeom prst="ellipse">
            <a:avLst/>
          </a:prstGeom>
          <a:noFill/>
          <a:ln w="76200" cmpd="sng">
            <a:solidFill>
              <a:schemeClr val="tx1"/>
            </a:solidFill>
          </a:ln>
          <a:effectLst>
            <a:innerShdw blurRad="190500" dist="63500" dir="5400000">
              <a:srgbClr val="FFFFFF">
                <a:alpha val="65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6368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2400" dirty="0" smtClean="0">
                <a:latin typeface="Times New Roman"/>
                <a:cs typeface="Times New Roman"/>
              </a:rPr>
              <a:t>Symptômes</a:t>
            </a:r>
            <a:endParaRPr lang="fr-FR" sz="2400" dirty="0">
              <a:latin typeface="Times New Roman"/>
              <a:cs typeface="Times New Roman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r-LU" sz="2400" dirty="0">
                <a:latin typeface="Times New Roman"/>
                <a:cs typeface="Times New Roman"/>
              </a:rPr>
              <a:t>Fatigue</a:t>
            </a:r>
          </a:p>
          <a:p>
            <a:r>
              <a:rPr lang="fr-LU" sz="2400" dirty="0">
                <a:latin typeface="Times New Roman"/>
                <a:cs typeface="Times New Roman"/>
              </a:rPr>
              <a:t>Perte de motivation</a:t>
            </a:r>
          </a:p>
          <a:p>
            <a:r>
              <a:rPr lang="fr-LU" sz="2400" dirty="0">
                <a:latin typeface="Times New Roman"/>
                <a:cs typeface="Times New Roman"/>
              </a:rPr>
              <a:t>Désinhibition</a:t>
            </a:r>
          </a:p>
          <a:p>
            <a:r>
              <a:rPr lang="fr-LU" sz="2400" dirty="0">
                <a:latin typeface="Times New Roman"/>
                <a:cs typeface="Times New Roman"/>
              </a:rPr>
              <a:t>Irritabilité</a:t>
            </a:r>
          </a:p>
          <a:p>
            <a:r>
              <a:rPr lang="fr-LU" sz="2400" dirty="0" smtClean="0">
                <a:latin typeface="Times New Roman"/>
                <a:cs typeface="Times New Roman"/>
              </a:rPr>
              <a:t>Non-conscience des difficultés (anosognosie)</a:t>
            </a:r>
            <a:endParaRPr lang="fr-LU" sz="2400" dirty="0">
              <a:latin typeface="Times New Roman"/>
              <a:cs typeface="Times New Roman"/>
            </a:endParaRPr>
          </a:p>
          <a:p>
            <a:endParaRPr lang="fr-FR" dirty="0">
              <a:latin typeface="Times New Roman"/>
              <a:cs typeface="Times New Roman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sz="2400" dirty="0" smtClean="0">
                <a:latin typeface="Times New Roman"/>
                <a:cs typeface="Times New Roman"/>
              </a:rPr>
              <a:t>Symptômes et/ou Conséquences</a:t>
            </a:r>
            <a:endParaRPr lang="fr-FR" sz="2400" dirty="0">
              <a:latin typeface="Times New Roman"/>
              <a:cs typeface="Times New Roman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fr-LU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Frustration</a:t>
            </a:r>
            <a:endParaRPr lang="fr-LU" sz="24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fr-LU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Anxiété</a:t>
            </a:r>
          </a:p>
          <a:p>
            <a:r>
              <a:rPr lang="fr-LU" sz="2400" dirty="0">
                <a:solidFill>
                  <a:srgbClr val="000000"/>
                </a:solidFill>
                <a:latin typeface="Times New Roman"/>
                <a:cs typeface="Times New Roman"/>
              </a:rPr>
              <a:t>Depression</a:t>
            </a:r>
          </a:p>
          <a:p>
            <a:r>
              <a:rPr lang="fr-LU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Culpabilité</a:t>
            </a:r>
            <a:endParaRPr lang="fr-LU" sz="24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fr-LU" sz="2400" dirty="0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 Impact possible sur les fonctions cognitives </a:t>
            </a:r>
            <a:endParaRPr lang="fr-LU" sz="24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fr-LU" dirty="0">
              <a:solidFill>
                <a:srgbClr val="000000"/>
              </a:solidFill>
              <a:latin typeface="Times New Roman"/>
              <a:cs typeface="Times New Roman"/>
              <a:sym typeface="Wingdings"/>
            </a:endParaRPr>
          </a:p>
          <a:p>
            <a:endParaRPr lang="fr-FR" dirty="0"/>
          </a:p>
        </p:txBody>
      </p:sp>
      <p:pic>
        <p:nvPicPr>
          <p:cNvPr id="8" name="Bild 3" descr="images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84168" y="332656"/>
            <a:ext cx="1926693" cy="154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766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2936244841"/>
              </p:ext>
            </p:extLst>
          </p:nvPr>
        </p:nvGraphicFramePr>
        <p:xfrm>
          <a:off x="1403648" y="15567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3347864" y="620688"/>
            <a:ext cx="2569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EMOTIONS</a:t>
            </a:r>
            <a:endParaRPr lang="fr-FR" sz="3600" dirty="0">
              <a:solidFill>
                <a:schemeClr val="accent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60586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ob_9514a3_933916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80728"/>
            <a:ext cx="8136904" cy="539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076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Times New Roman"/>
                <a:cs typeface="Times New Roman"/>
              </a:rPr>
              <a:t>Handicap invisible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r-FR" sz="2400" dirty="0" smtClean="0">
                <a:latin typeface="Times New Roman"/>
                <a:cs typeface="Times New Roman"/>
              </a:rPr>
              <a:t>Non visible à </a:t>
            </a:r>
            <a:r>
              <a:rPr lang="fr-FR" sz="2400" dirty="0">
                <a:latin typeface="Times New Roman"/>
                <a:cs typeface="Times New Roman"/>
              </a:rPr>
              <a:t>première </a:t>
            </a:r>
            <a:r>
              <a:rPr lang="fr-FR" sz="2400" dirty="0" smtClean="0">
                <a:latin typeface="Times New Roman"/>
                <a:cs typeface="Times New Roman"/>
              </a:rPr>
              <a:t>vue &gt;&lt; handicap moteur</a:t>
            </a:r>
            <a:endParaRPr lang="fr-FR" sz="2400" dirty="0">
              <a:latin typeface="Times New Roman"/>
              <a:cs typeface="Times New Roman"/>
            </a:endParaRPr>
          </a:p>
          <a:p>
            <a:pPr lvl="1"/>
            <a:r>
              <a:rPr lang="fr-FR" sz="2400" dirty="0">
                <a:latin typeface="Times New Roman"/>
                <a:cs typeface="Times New Roman"/>
              </a:rPr>
              <a:t>p</a:t>
            </a:r>
            <a:r>
              <a:rPr lang="fr-FR" sz="2400" dirty="0" smtClean="0">
                <a:latin typeface="Times New Roman"/>
                <a:cs typeface="Times New Roman"/>
              </a:rPr>
              <a:t>our entourage ET </a:t>
            </a:r>
            <a:r>
              <a:rPr lang="fr-FR" sz="2400" dirty="0">
                <a:latin typeface="Times New Roman"/>
                <a:cs typeface="Times New Roman"/>
              </a:rPr>
              <a:t>patient</a:t>
            </a:r>
          </a:p>
          <a:p>
            <a:pPr lvl="1"/>
            <a:r>
              <a:rPr lang="fr-FR" sz="2400" dirty="0" smtClean="0">
                <a:latin typeface="Times New Roman"/>
                <a:cs typeface="Times New Roman"/>
              </a:rPr>
              <a:t>prise </a:t>
            </a:r>
            <a:r>
              <a:rPr lang="fr-FR" sz="2400" dirty="0">
                <a:latin typeface="Times New Roman"/>
                <a:cs typeface="Times New Roman"/>
              </a:rPr>
              <a:t>de conscience et acceptation </a:t>
            </a:r>
            <a:r>
              <a:rPr lang="fr-FR" sz="2400" dirty="0" smtClean="0">
                <a:latin typeface="Times New Roman"/>
                <a:cs typeface="Times New Roman"/>
              </a:rPr>
              <a:t>difficiles</a:t>
            </a:r>
          </a:p>
          <a:p>
            <a:r>
              <a:rPr lang="fr-FR" sz="2400" dirty="0" smtClean="0">
                <a:latin typeface="Times New Roman"/>
                <a:cs typeface="Times New Roman"/>
              </a:rPr>
              <a:t>Handicapant </a:t>
            </a:r>
            <a:r>
              <a:rPr lang="fr-FR" sz="2400" dirty="0">
                <a:latin typeface="Times New Roman"/>
                <a:cs typeface="Times New Roman"/>
              </a:rPr>
              <a:t>par intensité et/ou fréquence</a:t>
            </a:r>
          </a:p>
          <a:p>
            <a:pPr lvl="1"/>
            <a:endParaRPr lang="fr-FR" sz="2200" dirty="0" smtClean="0">
              <a:latin typeface="Times New Roman"/>
              <a:cs typeface="Times New Roman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fr-FR" sz="2400" dirty="0">
                <a:latin typeface="Times New Roman"/>
                <a:cs typeface="Times New Roman"/>
              </a:rPr>
              <a:t>Isolement</a:t>
            </a:r>
          </a:p>
          <a:p>
            <a:r>
              <a:rPr lang="fr-FR" sz="2400" dirty="0">
                <a:latin typeface="Times New Roman"/>
                <a:cs typeface="Times New Roman"/>
              </a:rPr>
              <a:t>Décalage de </a:t>
            </a:r>
            <a:r>
              <a:rPr lang="fr-FR" sz="2400" dirty="0" smtClean="0">
                <a:latin typeface="Times New Roman"/>
                <a:cs typeface="Times New Roman"/>
              </a:rPr>
              <a:t>rythmes</a:t>
            </a:r>
            <a:endParaRPr lang="fr-FR" sz="2400" dirty="0">
              <a:latin typeface="Times New Roman"/>
              <a:cs typeface="Times New Roman"/>
            </a:endParaRPr>
          </a:p>
          <a:p>
            <a:r>
              <a:rPr lang="fr-FR" sz="2400" dirty="0">
                <a:latin typeface="Times New Roman"/>
                <a:cs typeface="Times New Roman"/>
              </a:rPr>
              <a:t>Changement de rôles dans la famille</a:t>
            </a:r>
          </a:p>
          <a:p>
            <a:r>
              <a:rPr lang="fr-FR" sz="2400" dirty="0" smtClean="0">
                <a:latin typeface="Times New Roman"/>
                <a:cs typeface="Times New Roman"/>
              </a:rPr>
              <a:t>Quotidien/Futur</a:t>
            </a:r>
          </a:p>
          <a:p>
            <a:pPr lvl="1"/>
            <a:r>
              <a:rPr lang="fr-FR" sz="2400" dirty="0" smtClean="0">
                <a:latin typeface="Times New Roman"/>
                <a:cs typeface="Times New Roman"/>
              </a:rPr>
              <a:t>Projets</a:t>
            </a:r>
          </a:p>
          <a:p>
            <a:pPr lvl="1"/>
            <a:r>
              <a:rPr lang="fr-FR" sz="2400" dirty="0" smtClean="0">
                <a:latin typeface="Times New Roman"/>
                <a:cs typeface="Times New Roman"/>
              </a:rPr>
              <a:t>Reprise du travail</a:t>
            </a:r>
          </a:p>
          <a:p>
            <a:pPr lvl="1"/>
            <a:r>
              <a:rPr lang="fr-FR" sz="2400" dirty="0" smtClean="0">
                <a:latin typeface="Times New Roman"/>
                <a:cs typeface="Times New Roman"/>
              </a:rPr>
              <a:t>Conduite automobile</a:t>
            </a:r>
            <a:endParaRPr lang="fr-FR" sz="2400" dirty="0">
              <a:latin typeface="Times New Roman"/>
              <a:cs typeface="Times New Roman"/>
            </a:endParaRPr>
          </a:p>
        </p:txBody>
      </p:sp>
      <p:pic>
        <p:nvPicPr>
          <p:cNvPr id="6" name="Bild 3" descr="images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84168" y="332656"/>
            <a:ext cx="1926693" cy="154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364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Times New Roman"/>
                <a:cs typeface="Times New Roman"/>
              </a:rPr>
              <a:t>La neuropsychologie</a:t>
            </a:r>
            <a:endParaRPr lang="fr-FR" dirty="0">
              <a:latin typeface="Times New Roman"/>
              <a:cs typeface="Times New Roman"/>
            </a:endParaRPr>
          </a:p>
        </p:txBody>
      </p:sp>
      <p:pic>
        <p:nvPicPr>
          <p:cNvPr id="5" name="Bild 3" descr="images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0072" y="332656"/>
            <a:ext cx="1926693" cy="1549599"/>
          </a:xfrm>
          <a:prstGeom prst="rect">
            <a:avLst/>
          </a:prstGeom>
        </p:spPr>
      </p:pic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 smtClean="0">
                <a:latin typeface="Times New Roman"/>
                <a:cs typeface="Times New Roman"/>
              </a:rPr>
              <a:t>Anamnèse et hétéro-anamnèse</a:t>
            </a:r>
          </a:p>
          <a:p>
            <a:r>
              <a:rPr lang="fr-FR" sz="2400" dirty="0" smtClean="0">
                <a:latin typeface="Times New Roman"/>
                <a:cs typeface="Times New Roman"/>
              </a:rPr>
              <a:t>Evaluation par tests standardisés</a:t>
            </a:r>
          </a:p>
          <a:p>
            <a:r>
              <a:rPr lang="fr-FR" sz="2400" dirty="0" smtClean="0">
                <a:latin typeface="Times New Roman"/>
                <a:cs typeface="Times New Roman"/>
              </a:rPr>
              <a:t>Rééducation cognitive</a:t>
            </a:r>
          </a:p>
        </p:txBody>
      </p:sp>
    </p:spTree>
    <p:extLst>
      <p:ext uri="{BB962C8B-B14F-4D97-AF65-F5344CB8AC3E}">
        <p14:creationId xmlns:p14="http://schemas.microsoft.com/office/powerpoint/2010/main" val="3554797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76200" cmpd="sng">
          <a:solidFill>
            <a:schemeClr val="tx1"/>
          </a:solidFill>
        </a:ln>
        <a:effectLst>
          <a:glow rad="101600">
            <a:schemeClr val="accent4">
              <a:satMod val="175000"/>
              <a:alpha val="40000"/>
            </a:schemeClr>
          </a:glow>
          <a:innerShdw blurRad="190500" dist="63500" dir="5400000">
            <a:srgbClr val="FFFFFF">
              <a:alpha val="65000"/>
            </a:srgbClr>
          </a:innerShdw>
        </a:effectLst>
      </a:spPr>
      <a:bodyPr/>
      <a:lstStyle>
        <a:defPPr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5482</TotalTime>
  <Words>708</Words>
  <Application>Microsoft Macintosh PowerPoint</Application>
  <PresentationFormat>On-screen Show (4:3)</PresentationFormat>
  <Paragraphs>140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Plaza</vt:lpstr>
      <vt:lpstr>     « Je ne suis plus moi-même »   Quand l’handicap est invisible Approche neuropsychologique de l’AVC                                    Patricia Santos              Neuropsychologue - CHdN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Handicap invisible</vt:lpstr>
      <vt:lpstr>La neuropsychologie</vt:lpstr>
      <vt:lpstr>La neuropsychologie</vt:lpstr>
      <vt:lpstr>PowerPoint Presentation</vt:lpstr>
      <vt:lpstr>La neuropsychologie</vt:lpstr>
      <vt:lpstr>PowerPoint Presentation</vt:lpstr>
      <vt:lpstr>PowerPoint Presentation</vt:lpstr>
      <vt:lpstr>La neuropsychologie</vt:lpstr>
      <vt:lpstr>PowerPoint Presentation</vt:lpstr>
      <vt:lpstr>PowerPoint Presentation</vt:lpstr>
      <vt:lpstr>Que faire ?</vt:lpstr>
      <vt:lpstr>Stimuler oui, mais…Stimuler oui, mais…Stimuler oui, mais…Stimuler oui, mais…Stimuler oui, mais…Stimuler oui, mais…Stimuler oui, mais…</vt:lpstr>
      <vt:lpstr>Stimuler oui, mais…</vt:lpstr>
      <vt:lpstr>Que faire ?</vt:lpstr>
      <vt:lpstr>Soirées d’information sur l’AVC Ettelbruck - Wiltz</vt:lpstr>
      <vt:lpstr>PowerPoint Presentation</vt:lpstr>
      <vt:lpstr>PowerPoint Presentation</vt:lpstr>
      <vt:lpstr>PowerPoint Presentation</vt:lpstr>
      <vt:lpstr>MERCI                                  </vt:lpstr>
    </vt:vector>
  </TitlesOfParts>
  <Company>HSL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sp4079</dc:creator>
  <cp:lastModifiedBy>C K</cp:lastModifiedBy>
  <cp:revision>320</cp:revision>
  <cp:lastPrinted>2017-05-24T13:12:50Z</cp:lastPrinted>
  <dcterms:created xsi:type="dcterms:W3CDTF">2014-05-22T13:24:55Z</dcterms:created>
  <dcterms:modified xsi:type="dcterms:W3CDTF">2019-03-07T09:19:08Z</dcterms:modified>
</cp:coreProperties>
</file>