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58" r:id="rId3"/>
    <p:sldId id="260" r:id="rId4"/>
    <p:sldId id="261" r:id="rId5"/>
    <p:sldId id="263" r:id="rId6"/>
    <p:sldId id="264" r:id="rId7"/>
    <p:sldId id="265" r:id="rId8"/>
    <p:sldId id="266" r:id="rId9"/>
    <p:sldId id="267" r:id="rId10"/>
    <p:sldId id="269" r:id="rId11"/>
    <p:sldId id="268" r:id="rId12"/>
    <p:sldId id="270" r:id="rId13"/>
    <p:sldId id="272" r:id="rId14"/>
    <p:sldId id="273" r:id="rId15"/>
    <p:sldId id="274" r:id="rId16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1992" y="-10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theme" Target="theme/theme1.xml"/><Relationship Id="rId21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printerSettings" Target="printerSettings/printerSettings1.bin"/><Relationship Id="rId18" Type="http://schemas.openxmlformats.org/officeDocument/2006/relationships/presProps" Target="presProps.xml"/><Relationship Id="rId1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548A16-A0EC-4F72-8AD2-271A33DFE81B}" type="datetimeFigureOut">
              <a:rPr lang="fr-LU" smtClean="0"/>
              <a:t>12.11.14</a:t>
            </a:fld>
            <a:endParaRPr lang="fr-L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L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37CE79-50E5-48AA-8BB9-9E8F23E2A6B4}" type="slidenum">
              <a:rPr lang="fr-LU" smtClean="0"/>
              <a:t>‹#›</a:t>
            </a:fld>
            <a:endParaRPr lang="fr-L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548A16-A0EC-4F72-8AD2-271A33DFE81B}" type="datetimeFigureOut">
              <a:rPr lang="fr-LU" smtClean="0"/>
              <a:t>12.11.14</a:t>
            </a:fld>
            <a:endParaRPr lang="fr-L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L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37CE79-50E5-48AA-8BB9-9E8F23E2A6B4}" type="slidenum">
              <a:rPr lang="fr-LU" smtClean="0"/>
              <a:t>‹#›</a:t>
            </a:fld>
            <a:endParaRPr lang="fr-L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548A16-A0EC-4F72-8AD2-271A33DFE81B}" type="datetimeFigureOut">
              <a:rPr lang="fr-LU" smtClean="0"/>
              <a:t>12.11.14</a:t>
            </a:fld>
            <a:endParaRPr lang="fr-L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L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37CE79-50E5-48AA-8BB9-9E8F23E2A6B4}" type="slidenum">
              <a:rPr lang="fr-LU" smtClean="0"/>
              <a:t>‹#›</a:t>
            </a:fld>
            <a:endParaRPr lang="fr-LU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548A16-A0EC-4F72-8AD2-271A33DFE81B}" type="datetimeFigureOut">
              <a:rPr lang="fr-LU" smtClean="0"/>
              <a:t>12.11.14</a:t>
            </a:fld>
            <a:endParaRPr lang="fr-L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L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37CE79-50E5-48AA-8BB9-9E8F23E2A6B4}" type="slidenum">
              <a:rPr lang="fr-LU" smtClean="0"/>
              <a:t>‹#›</a:t>
            </a:fld>
            <a:endParaRPr lang="fr-L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548A16-A0EC-4F72-8AD2-271A33DFE81B}" type="datetimeFigureOut">
              <a:rPr lang="fr-LU" smtClean="0"/>
              <a:t>12.11.14</a:t>
            </a:fld>
            <a:endParaRPr lang="fr-L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L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37CE79-50E5-48AA-8BB9-9E8F23E2A6B4}" type="slidenum">
              <a:rPr lang="fr-LU" smtClean="0"/>
              <a:t>‹#›</a:t>
            </a:fld>
            <a:endParaRPr lang="fr-L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548A16-A0EC-4F72-8AD2-271A33DFE81B}" type="datetimeFigureOut">
              <a:rPr lang="fr-LU" smtClean="0"/>
              <a:t>12.11.14</a:t>
            </a:fld>
            <a:endParaRPr lang="fr-L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L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37CE79-50E5-48AA-8BB9-9E8F23E2A6B4}" type="slidenum">
              <a:rPr lang="fr-LU" smtClean="0"/>
              <a:t>‹#›</a:t>
            </a:fld>
            <a:endParaRPr lang="fr-L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548A16-A0EC-4F72-8AD2-271A33DFE81B}" type="datetimeFigureOut">
              <a:rPr lang="fr-LU" smtClean="0"/>
              <a:t>12.11.14</a:t>
            </a:fld>
            <a:endParaRPr lang="fr-L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L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37CE79-50E5-48AA-8BB9-9E8F23E2A6B4}" type="slidenum">
              <a:rPr lang="fr-LU" smtClean="0"/>
              <a:t>‹#›</a:t>
            </a:fld>
            <a:endParaRPr lang="fr-L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548A16-A0EC-4F72-8AD2-271A33DFE81B}" type="datetimeFigureOut">
              <a:rPr lang="fr-LU" smtClean="0"/>
              <a:t>12.11.14</a:t>
            </a:fld>
            <a:endParaRPr lang="fr-L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L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37CE79-50E5-48AA-8BB9-9E8F23E2A6B4}" type="slidenum">
              <a:rPr lang="fr-LU" smtClean="0"/>
              <a:t>‹#›</a:t>
            </a:fld>
            <a:endParaRPr lang="fr-L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548A16-A0EC-4F72-8AD2-271A33DFE81B}" type="datetimeFigureOut">
              <a:rPr lang="fr-LU" smtClean="0"/>
              <a:t>12.11.14</a:t>
            </a:fld>
            <a:endParaRPr lang="fr-L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L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37CE79-50E5-48AA-8BB9-9E8F23E2A6B4}" type="slidenum">
              <a:rPr lang="fr-LU" smtClean="0"/>
              <a:t>‹#›</a:t>
            </a:fld>
            <a:endParaRPr lang="fr-L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548A16-A0EC-4F72-8AD2-271A33DFE81B}" type="datetimeFigureOut">
              <a:rPr lang="fr-LU" smtClean="0"/>
              <a:t>12.11.14</a:t>
            </a:fld>
            <a:endParaRPr lang="fr-L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L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37CE79-50E5-48AA-8BB9-9E8F23E2A6B4}" type="slidenum">
              <a:rPr lang="fr-LU" smtClean="0"/>
              <a:t>‹#›</a:t>
            </a:fld>
            <a:endParaRPr lang="fr-L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548A16-A0EC-4F72-8AD2-271A33DFE81B}" type="datetimeFigureOut">
              <a:rPr lang="fr-LU" smtClean="0"/>
              <a:t>12.11.14</a:t>
            </a:fld>
            <a:endParaRPr lang="fr-L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L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37CE79-50E5-48AA-8BB9-9E8F23E2A6B4}" type="slidenum">
              <a:rPr lang="fr-LU" smtClean="0"/>
              <a:t>‹#›</a:t>
            </a:fld>
            <a:endParaRPr lang="fr-L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 smtClean="0"/>
              <a:t>Cliquez sur l'icône pour ajouter une image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C7548A16-A0EC-4F72-8AD2-271A33DFE81B}" type="datetimeFigureOut">
              <a:rPr lang="fr-LU" smtClean="0"/>
              <a:t>12.11.14</a:t>
            </a:fld>
            <a:endParaRPr lang="fr-L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fr-L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1837CE79-50E5-48AA-8BB9-9E8F23E2A6B4}" type="slidenum">
              <a:rPr lang="fr-LU" smtClean="0"/>
              <a:t>‹#›</a:t>
            </a:fld>
            <a:endParaRPr lang="fr-L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3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6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7.jpeg"/><Relationship Id="rId3" Type="http://schemas.openxmlformats.org/officeDocument/2006/relationships/image" Target="../media/image8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9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0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.jpeg"/><Relationship Id="rId3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google.lu/imgres?imgurl=http://www.wikinoticia.com/images/viviendosanos/viviendosanos.com.wp-content.uploads.2010.04.dieta_mediterranea__thumb.jpg&amp;imgrefurl=http://antonio-baffetto.blogspot.com/2011/03/la-diete-mediterraneenne.html&amp;docid=pWL7a9yC7fpucM&amp;tbnid=a87SYFV5w0AulM:&amp;w=358&amp;h=249&amp;ei=ngNQVOeaO4zwaLDDgvgK&amp;ved=0CAIQxiAwAA&amp;iact=c" TargetMode="External"/><Relationship Id="rId4" Type="http://schemas.openxmlformats.org/officeDocument/2006/relationships/image" Target="../media/image5.jpeg"/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fr-LU" b="1" dirty="0" smtClean="0"/>
              <a:t>L’ACCIDENT VASCULAIRE CEREBRAL</a:t>
            </a:r>
            <a:br>
              <a:rPr lang="fr-LU" b="1" dirty="0" smtClean="0"/>
            </a:br>
            <a:r>
              <a:rPr lang="fr-LU" b="1" dirty="0" smtClean="0"/>
              <a:t>Comment l’éviter</a:t>
            </a:r>
            <a:r>
              <a:rPr lang="fr-LU" dirty="0" smtClean="0"/>
              <a:t>?</a:t>
            </a:r>
            <a:endParaRPr lang="fr-LU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fr-LU" sz="2800" b="1" dirty="0" smtClean="0"/>
              <a:t>DR MICHEL KRUGER</a:t>
            </a:r>
          </a:p>
          <a:p>
            <a:r>
              <a:rPr lang="fr-LU" sz="2800" b="1" dirty="0" smtClean="0"/>
              <a:t>NEUROLOGUE</a:t>
            </a:r>
            <a:endParaRPr lang="fr-LU" sz="2800" b="1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216" y="5043165"/>
            <a:ext cx="2394755" cy="16982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 descr="snl_logo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5043165"/>
            <a:ext cx="2693268" cy="18148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5935197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LU" b="1" dirty="0" smtClean="0"/>
              <a:t>ALCOOL</a:t>
            </a:r>
            <a:endParaRPr lang="fr-LU" b="1" dirty="0"/>
          </a:p>
        </p:txBody>
      </p:sp>
      <p:sp>
        <p:nvSpPr>
          <p:cNvPr id="3" name="Espace réservé du contenu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fr-LU" b="1" dirty="0" smtClean="0"/>
              <a:t>LEGERE DIMINUTION DE RISQUE A 1-2 VERRES DE VIN (ROUGE) PAR JOUR</a:t>
            </a:r>
          </a:p>
          <a:p>
            <a:r>
              <a:rPr lang="fr-LU" b="1" dirty="0" smtClean="0"/>
              <a:t>NETTE AUGMENTATION DU RISQUE AVEC CONSOMMATIONPLUS IMPORTANTE </a:t>
            </a:r>
          </a:p>
          <a:p>
            <a:endParaRPr lang="fr-LU" dirty="0"/>
          </a:p>
        </p:txBody>
      </p:sp>
      <p:sp>
        <p:nvSpPr>
          <p:cNvPr id="4" name="Espace réservé du contenu 3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endParaRPr lang="fr-LU" dirty="0"/>
          </a:p>
        </p:txBody>
      </p:sp>
      <p:pic>
        <p:nvPicPr>
          <p:cNvPr id="5122" name="Picture 2" descr="vin : Bouteille de vin rouge, le verre et les raisins noirs Banque d'image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70401" y="1628800"/>
            <a:ext cx="4206055" cy="36552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40043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LU" b="1" dirty="0" smtClean="0"/>
              <a:t>SURCHARGE PONDERALE</a:t>
            </a:r>
            <a:endParaRPr lang="fr-LU" b="1" dirty="0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fr-LU" sz="2800" dirty="0" smtClean="0"/>
              <a:t>ASSOCIATION AVEC</a:t>
            </a:r>
            <a:endParaRPr lang="fr-LU" sz="2800" dirty="0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r>
              <a:rPr lang="fr-LU" sz="2800" b="1" dirty="0" smtClean="0"/>
              <a:t>HTA</a:t>
            </a:r>
          </a:p>
          <a:p>
            <a:r>
              <a:rPr lang="fr-LU" sz="2800" b="1" dirty="0" smtClean="0"/>
              <a:t>DYSLIPIDEMIE</a:t>
            </a:r>
          </a:p>
          <a:p>
            <a:r>
              <a:rPr lang="fr-LU" sz="2800" b="1" dirty="0" smtClean="0"/>
              <a:t>DIABETE</a:t>
            </a:r>
            <a:endParaRPr lang="fr-LU" sz="2800" b="1" dirty="0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fr-LU"/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fr-LU" dirty="0"/>
          </a:p>
        </p:txBody>
      </p:sp>
      <p:pic>
        <p:nvPicPr>
          <p:cNvPr id="6146" name="Picture 2" descr="obese photo: Why Are Children Obese? WhyAreChildenObes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340768"/>
            <a:ext cx="4036963" cy="28679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obese photo: obese children children-and-obesity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4219492"/>
            <a:ext cx="1759074" cy="20631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7627832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LU" b="1" dirty="0" smtClean="0"/>
              <a:t>SEDENTARITE</a:t>
            </a:r>
            <a:endParaRPr lang="fr-LU" b="1" dirty="0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/>
          </a:bodyPr>
          <a:lstStyle/>
          <a:p>
            <a:r>
              <a:rPr lang="fr-LU" sz="3200" dirty="0" smtClean="0"/>
              <a:t>FAITES DE L’EXERCICE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/>
          </a:bodyPr>
          <a:lstStyle/>
          <a:p>
            <a:r>
              <a:rPr lang="fr-LU" b="1" dirty="0" smtClean="0"/>
              <a:t>OMS: 3X 30 MINUTES PAR SEMAINE</a:t>
            </a:r>
          </a:p>
          <a:p>
            <a:r>
              <a:rPr lang="fr-LU" b="1" dirty="0" smtClean="0"/>
              <a:t>ESO: 150 MINUTES PAR SEMAINE</a:t>
            </a:r>
          </a:p>
          <a:p>
            <a:r>
              <a:rPr lang="fr-LU" b="1" dirty="0" smtClean="0"/>
              <a:t>INTENSITE MODEREE ( SUEUR, TACHYCARDIE…))</a:t>
            </a:r>
          </a:p>
          <a:p>
            <a:r>
              <a:rPr lang="fr-LU" b="1" dirty="0" smtClean="0"/>
              <a:t>MAIS BENEFICE AUSSI AVEC MARCHE 20 MINUTES PAR JOUR</a:t>
            </a:r>
            <a:endParaRPr lang="fr-LU" b="1" dirty="0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fr-LU"/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fr-LU"/>
          </a:p>
        </p:txBody>
      </p:sp>
      <p:pic>
        <p:nvPicPr>
          <p:cNvPr id="8194" name="Picture 2" descr="https://encrypted-tbn0.gstatic.com/images?q=tbn:ANd9GcRylA7seb8hiy7R_MYUnsMJUJv5oGUMQEVmCvLWEhNRW0AJCoMrIw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2276872"/>
            <a:ext cx="4695194" cy="3528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7566183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611560" y="1556792"/>
            <a:ext cx="8229600" cy="4525963"/>
          </a:xfrm>
        </p:spPr>
        <p:txBody>
          <a:bodyPr>
            <a:normAutofit lnSpcReduction="10000"/>
          </a:bodyPr>
          <a:lstStyle/>
          <a:p>
            <a:r>
              <a:rPr lang="fr-LU" sz="2800" b="1" dirty="0" smtClean="0"/>
              <a:t>HYPERTENSION ARTERIELLE</a:t>
            </a:r>
          </a:p>
          <a:p>
            <a:r>
              <a:rPr lang="fr-LU" sz="2800" b="1" dirty="0" smtClean="0"/>
              <a:t>TABAC</a:t>
            </a:r>
          </a:p>
          <a:p>
            <a:r>
              <a:rPr lang="fr-LU" sz="2800" b="1" dirty="0" smtClean="0"/>
              <a:t>DIABETE</a:t>
            </a:r>
          </a:p>
          <a:p>
            <a:r>
              <a:rPr lang="fr-LU" sz="2800" b="1" dirty="0" smtClean="0"/>
              <a:t>DYSLIPIDEMIE</a:t>
            </a:r>
          </a:p>
          <a:p>
            <a:r>
              <a:rPr lang="fr-LU" sz="2800" b="1" dirty="0" smtClean="0"/>
              <a:t>ALIMENTATION</a:t>
            </a:r>
          </a:p>
          <a:p>
            <a:r>
              <a:rPr lang="fr-LU" sz="2800" b="1" dirty="0" smtClean="0"/>
              <a:t>ALCOOLISME</a:t>
            </a:r>
          </a:p>
          <a:p>
            <a:r>
              <a:rPr lang="fr-LU" sz="2800" b="1" dirty="0" smtClean="0"/>
              <a:t>SURCHARGE PONDERALE</a:t>
            </a:r>
          </a:p>
          <a:p>
            <a:r>
              <a:rPr lang="fr-LU" sz="2800" b="1" dirty="0" smtClean="0"/>
              <a:t>SEDENTARITE</a:t>
            </a:r>
          </a:p>
          <a:p>
            <a:pPr marL="0" indent="0">
              <a:buNone/>
            </a:pPr>
            <a:r>
              <a:rPr lang="fr-LU" sz="2800" b="1" dirty="0" smtClean="0">
                <a:solidFill>
                  <a:srgbClr val="FF0000"/>
                </a:solidFill>
              </a:rPr>
              <a:t>= 60-80% DES RISQUES D’ AVC DANS LA POPULATION</a:t>
            </a:r>
          </a:p>
          <a:p>
            <a:endParaRPr lang="fr-LU" dirty="0" smtClean="0"/>
          </a:p>
          <a:p>
            <a:endParaRPr lang="fr-LU" dirty="0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LU" b="1" dirty="0" smtClean="0"/>
              <a:t>AVC: 8 RISQUES MODIFIABLES</a:t>
            </a:r>
            <a:endParaRPr lang="fr-LU" b="1" dirty="0"/>
          </a:p>
        </p:txBody>
      </p:sp>
    </p:spTree>
    <p:extLst>
      <p:ext uri="{BB962C8B-B14F-4D97-AF65-F5344CB8AC3E}">
        <p14:creationId xmlns:p14="http://schemas.microsoft.com/office/powerpoint/2010/main" val="426352388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LU" b="1" dirty="0" smtClean="0"/>
              <a:t>LIFESTYLE CHANGES</a:t>
            </a:r>
            <a:endParaRPr lang="fr-LU" b="1" dirty="0"/>
          </a:p>
        </p:txBody>
      </p:sp>
      <p:sp>
        <p:nvSpPr>
          <p:cNvPr id="3" name="Espace réservé du contenu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fr-LU" b="1" dirty="0" smtClean="0"/>
              <a:t>DIETE MEDITERRANEENNE</a:t>
            </a:r>
          </a:p>
          <a:p>
            <a:r>
              <a:rPr lang="fr-LU" b="1" dirty="0" smtClean="0"/>
              <a:t>STOP TABAC</a:t>
            </a:r>
          </a:p>
          <a:p>
            <a:r>
              <a:rPr lang="fr-LU" b="1" dirty="0" smtClean="0"/>
              <a:t>ACTIVITE PHYSIQUE</a:t>
            </a:r>
          </a:p>
          <a:p>
            <a:r>
              <a:rPr lang="fr-LU" b="1" dirty="0" smtClean="0"/>
              <a:t>ALCOOL MODERE</a:t>
            </a:r>
          </a:p>
          <a:p>
            <a:pPr marL="0" indent="0">
              <a:buNone/>
            </a:pPr>
            <a:r>
              <a:rPr lang="fr-LU" b="1" dirty="0" smtClean="0"/>
              <a:t>= DIMINUTION RISQUE VASCULAIRE DE 65% EN 10 ANS</a:t>
            </a:r>
            <a:endParaRPr lang="fr-LU" b="1" dirty="0"/>
          </a:p>
        </p:txBody>
      </p:sp>
      <p:sp>
        <p:nvSpPr>
          <p:cNvPr id="4" name="Espace réservé du contenu 3"/>
          <p:cNvSpPr>
            <a:spLocks noGrp="1"/>
          </p:cNvSpPr>
          <p:nvPr>
            <p:ph sz="quarter" idx="14"/>
          </p:nvPr>
        </p:nvSpPr>
        <p:spPr>
          <a:xfrm>
            <a:off x="4648200" y="1844824"/>
            <a:ext cx="4172272" cy="4281339"/>
          </a:xfrm>
        </p:spPr>
        <p:txBody>
          <a:bodyPr/>
          <a:lstStyle/>
          <a:p>
            <a:endParaRPr lang="fr-LU" dirty="0"/>
          </a:p>
        </p:txBody>
      </p:sp>
      <p:pic>
        <p:nvPicPr>
          <p:cNvPr id="9218" name="Picture 2" descr="bonne santé : bonne santé et la vitalité esprit sain de l'énergie et du corps icône bouton rouge route signe flèch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1466" y="2492896"/>
            <a:ext cx="4094486" cy="3168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490135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LU" b="1" dirty="0" smtClean="0"/>
              <a:t>MERCI POUR VOTRE ATTENTION</a:t>
            </a:r>
            <a:endParaRPr lang="fr-LU" b="1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fr-LU" b="1" dirty="0" smtClean="0"/>
              <a:t>DR MICHEL KRUGER</a:t>
            </a:r>
          </a:p>
          <a:p>
            <a:r>
              <a:rPr lang="fr-LU" b="1" dirty="0" smtClean="0"/>
              <a:t>Neurologue</a:t>
            </a:r>
            <a:endParaRPr lang="fr-LU" b="1" dirty="0"/>
          </a:p>
        </p:txBody>
      </p:sp>
      <p:pic>
        <p:nvPicPr>
          <p:cNvPr id="4" name="Picture 3" descr="snl_logo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5043165"/>
            <a:ext cx="2693268" cy="18148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216" y="5043165"/>
            <a:ext cx="2394755" cy="16982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2739679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fr-CH" altLang="fr-FR" sz="4400" u="sng" dirty="0"/>
              <a:t>Conséquences désastreuses</a:t>
            </a:r>
          </a:p>
          <a:p>
            <a:endParaRPr lang="fr-CH" altLang="fr-FR" sz="4400" u="sng" dirty="0"/>
          </a:p>
          <a:p>
            <a:r>
              <a:rPr lang="fr-CH" altLang="fr-FR" sz="4000" dirty="0"/>
              <a:t>Cause n° 1 de </a:t>
            </a:r>
            <a:r>
              <a:rPr lang="fr-CH" altLang="fr-FR" sz="4000" b="1" u="sng" dirty="0"/>
              <a:t>handicap </a:t>
            </a:r>
            <a:r>
              <a:rPr lang="fr-CH" altLang="fr-FR" sz="4000" u="sng" dirty="0"/>
              <a:t>moteur</a:t>
            </a:r>
          </a:p>
          <a:p>
            <a:r>
              <a:rPr lang="fr-CH" altLang="fr-FR" sz="4000" dirty="0"/>
              <a:t>Cause n° 2 de </a:t>
            </a:r>
            <a:r>
              <a:rPr lang="fr-CH" altLang="fr-FR" sz="4000" b="1" u="sng" dirty="0"/>
              <a:t>démence</a:t>
            </a:r>
          </a:p>
          <a:p>
            <a:r>
              <a:rPr lang="fr-CH" altLang="fr-FR" sz="4000" dirty="0"/>
              <a:t>Cause n° 3 de </a:t>
            </a:r>
            <a:r>
              <a:rPr lang="fr-CH" altLang="fr-FR" sz="4000" b="1" u="sng" dirty="0"/>
              <a:t>mort</a:t>
            </a:r>
          </a:p>
          <a:p>
            <a:pPr>
              <a:buFont typeface="Wingdings" pitchFamily="2" charset="2"/>
              <a:buNone/>
            </a:pPr>
            <a:endParaRPr lang="fr-CH" altLang="fr-FR" sz="3600" u="sng" dirty="0">
              <a:solidFill>
                <a:srgbClr val="FFFF00"/>
              </a:solidFill>
            </a:endParaRPr>
          </a:p>
        </p:txBody>
      </p:sp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CH" altLang="fr-FR" sz="4800" b="1" dirty="0" smtClean="0"/>
              <a:t>L’AVC</a:t>
            </a:r>
            <a:r>
              <a:rPr lang="fr-CH" altLang="fr-FR" sz="4800" b="1" dirty="0"/>
              <a:t> </a:t>
            </a:r>
            <a:r>
              <a:rPr lang="fr-CH" altLang="fr-FR" sz="4800" b="1" dirty="0" smtClean="0"/>
              <a:t>est conséquent</a:t>
            </a:r>
            <a:endParaRPr lang="fr-FR" altLang="fr-FR" sz="4800" b="1" dirty="0"/>
          </a:p>
        </p:txBody>
      </p:sp>
    </p:spTree>
    <p:extLst>
      <p:ext uri="{BB962C8B-B14F-4D97-AF65-F5344CB8AC3E}">
        <p14:creationId xmlns:p14="http://schemas.microsoft.com/office/powerpoint/2010/main" val="12920655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fr-CH" altLang="fr-FR" sz="3600" b="1" dirty="0"/>
              <a:t>1400 AVC par an ( soit 4 par jour)</a:t>
            </a:r>
          </a:p>
          <a:p>
            <a:pPr>
              <a:buFont typeface="Wingdings" pitchFamily="2" charset="2"/>
              <a:buNone/>
            </a:pPr>
            <a:endParaRPr lang="fr-CH" altLang="fr-FR" sz="3600" b="1" dirty="0"/>
          </a:p>
          <a:p>
            <a:pPr>
              <a:buFontTx/>
              <a:buNone/>
            </a:pPr>
            <a:r>
              <a:rPr lang="fr-CH" altLang="fr-FR" sz="2800" b="1" i="1" dirty="0">
                <a:solidFill>
                  <a:srgbClr val="FF0000"/>
                </a:solidFill>
              </a:rPr>
              <a:t>- 400 décès durant première année</a:t>
            </a:r>
          </a:p>
          <a:p>
            <a:pPr>
              <a:buFont typeface="Wingdings" pitchFamily="2" charset="2"/>
              <a:buNone/>
            </a:pPr>
            <a:r>
              <a:rPr lang="fr-CH" altLang="fr-FR" sz="2800" b="1" i="1" dirty="0">
                <a:solidFill>
                  <a:srgbClr val="FF0000"/>
                </a:solidFill>
              </a:rPr>
              <a:t>- 350 handicapés lourds</a:t>
            </a:r>
          </a:p>
          <a:p>
            <a:pPr>
              <a:buFontTx/>
              <a:buNone/>
            </a:pPr>
            <a:r>
              <a:rPr lang="fr-CH" altLang="fr-FR" sz="2800" b="1" i="1" dirty="0">
                <a:solidFill>
                  <a:srgbClr val="FF0000"/>
                </a:solidFill>
              </a:rPr>
              <a:t>- 650 handicapés légers ou sans handicap, mais:</a:t>
            </a:r>
          </a:p>
          <a:p>
            <a:pPr>
              <a:buFontTx/>
              <a:buNone/>
            </a:pPr>
            <a:r>
              <a:rPr lang="fr-CH" altLang="fr-FR" sz="2800" b="1" i="1" dirty="0">
                <a:solidFill>
                  <a:srgbClr val="FF0000"/>
                </a:solidFill>
              </a:rPr>
              <a:t># 50% ont une dépression dans l’année</a:t>
            </a:r>
          </a:p>
          <a:p>
            <a:pPr>
              <a:buFontTx/>
              <a:buNone/>
            </a:pPr>
            <a:r>
              <a:rPr lang="fr-CH" altLang="fr-FR" sz="2800" b="1" i="1" dirty="0">
                <a:solidFill>
                  <a:srgbClr val="FF0000"/>
                </a:solidFill>
              </a:rPr>
              <a:t># 25% seront déments dans les 5 ans</a:t>
            </a:r>
          </a:p>
          <a:p>
            <a:pPr>
              <a:buFontTx/>
              <a:buNone/>
            </a:pPr>
            <a:endParaRPr lang="fr-CH" altLang="fr-FR" dirty="0">
              <a:solidFill>
                <a:srgbClr val="FF0000"/>
              </a:solidFill>
            </a:endParaRPr>
          </a:p>
        </p:txBody>
      </p:sp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CH" altLang="fr-FR" b="1" dirty="0" smtClean="0"/>
              <a:t>L’AVC  EST FREQUENT</a:t>
            </a:r>
            <a:br>
              <a:rPr lang="fr-CH" altLang="fr-FR" b="1" dirty="0" smtClean="0"/>
            </a:br>
            <a:r>
              <a:rPr lang="fr-CH" altLang="fr-FR" b="1" dirty="0" smtClean="0"/>
              <a:t>…même au </a:t>
            </a:r>
            <a:r>
              <a:rPr lang="fr-CH" altLang="fr-FR" b="1" dirty="0"/>
              <a:t>Luxembourg </a:t>
            </a:r>
            <a:endParaRPr lang="fr-FR" altLang="fr-FR" b="1" dirty="0"/>
          </a:p>
        </p:txBody>
      </p:sp>
    </p:spTree>
    <p:extLst>
      <p:ext uri="{BB962C8B-B14F-4D97-AF65-F5344CB8AC3E}">
        <p14:creationId xmlns:p14="http://schemas.microsoft.com/office/powerpoint/2010/main" val="237037241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LU" dirty="0" smtClean="0"/>
              <a:t>AVC: plutôt prévenir que guérir</a:t>
            </a:r>
            <a:endParaRPr lang="fr-LU" dirty="0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LU" dirty="0" smtClean="0"/>
              <a:t>PREVENTION PRIMAIRE</a:t>
            </a:r>
            <a:endParaRPr lang="fr-LU" dirty="0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 lnSpcReduction="10000"/>
          </a:bodyPr>
          <a:lstStyle/>
          <a:p>
            <a:r>
              <a:rPr lang="fr-LU" sz="3200" b="1" dirty="0" smtClean="0">
                <a:solidFill>
                  <a:srgbClr val="FF0000"/>
                </a:solidFill>
              </a:rPr>
              <a:t>EVITER L’AVC </a:t>
            </a:r>
          </a:p>
          <a:p>
            <a:r>
              <a:rPr lang="fr-LU" sz="3200" b="1" dirty="0" smtClean="0">
                <a:solidFill>
                  <a:srgbClr val="FF0000"/>
                </a:solidFill>
              </a:rPr>
              <a:t>EN LIMITANT AUTANT QUE POSSIBLE LES FACTEURS DE RISQUE</a:t>
            </a:r>
            <a:endParaRPr lang="fr-LU" sz="3200" b="1" dirty="0">
              <a:solidFill>
                <a:srgbClr val="FF0000"/>
              </a:solidFill>
            </a:endParaRP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/>
        <p:txBody>
          <a:bodyPr>
            <a:normAutofit/>
          </a:bodyPr>
          <a:lstStyle/>
          <a:p>
            <a:r>
              <a:rPr lang="fr-LU" dirty="0" smtClean="0"/>
              <a:t>PREVENTION SECONDAIRE</a:t>
            </a:r>
            <a:endParaRPr lang="fr-LU" dirty="0"/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r>
              <a:rPr lang="fr-LU" dirty="0" smtClean="0"/>
              <a:t>TRAITEMENT APRES AVC</a:t>
            </a:r>
          </a:p>
          <a:p>
            <a:r>
              <a:rPr lang="fr-LU" dirty="0" smtClean="0"/>
              <a:t>EVITER UN SECOND AVC</a:t>
            </a:r>
          </a:p>
          <a:p>
            <a:pPr>
              <a:buFontTx/>
              <a:buChar char="-"/>
            </a:pPr>
            <a:r>
              <a:rPr lang="fr-LU" dirty="0" smtClean="0"/>
              <a:t>Contrôle facteurs de risque</a:t>
            </a:r>
          </a:p>
          <a:p>
            <a:pPr>
              <a:buFontTx/>
              <a:buChar char="-"/>
            </a:pPr>
            <a:r>
              <a:rPr lang="fr-LU" dirty="0" smtClean="0"/>
              <a:t>Traitement préventif</a:t>
            </a:r>
          </a:p>
          <a:p>
            <a:pPr>
              <a:buFontTx/>
              <a:buChar char="-"/>
            </a:pPr>
            <a:r>
              <a:rPr lang="fr-LU" dirty="0" smtClean="0"/>
              <a:t>Traitement curatif</a:t>
            </a:r>
            <a:endParaRPr lang="fr-LU" dirty="0"/>
          </a:p>
        </p:txBody>
      </p:sp>
    </p:spTree>
    <p:extLst>
      <p:ext uri="{BB962C8B-B14F-4D97-AF65-F5344CB8AC3E}">
        <p14:creationId xmlns:p14="http://schemas.microsoft.com/office/powerpoint/2010/main" val="280430324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contenu 3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fr-LU" sz="3600" b="1" dirty="0" smtClean="0"/>
              <a:t>AGE ( &lt; 80 ANS)</a:t>
            </a:r>
          </a:p>
          <a:p>
            <a:r>
              <a:rPr lang="fr-LU" sz="3600" b="1" dirty="0" smtClean="0"/>
              <a:t>RACE ( NOIRS &gt; BLANCS)</a:t>
            </a:r>
          </a:p>
          <a:p>
            <a:r>
              <a:rPr lang="fr-LU" sz="3600" b="1" dirty="0" smtClean="0"/>
              <a:t>SEXE (HOMME &gt; FEMME)</a:t>
            </a:r>
          </a:p>
          <a:p>
            <a:r>
              <a:rPr lang="fr-LU" sz="3600" b="1" dirty="0" smtClean="0"/>
              <a:t>GENETIQUE</a:t>
            </a:r>
            <a:endParaRPr lang="fr-LU" sz="3600" b="1" dirty="0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LU" b="1" dirty="0" smtClean="0"/>
              <a:t>AVC: risques NON modifiables</a:t>
            </a:r>
            <a:endParaRPr lang="fr-LU" b="1" dirty="0"/>
          </a:p>
        </p:txBody>
      </p:sp>
    </p:spTree>
    <p:extLst>
      <p:ext uri="{BB962C8B-B14F-4D97-AF65-F5344CB8AC3E}">
        <p14:creationId xmlns:p14="http://schemas.microsoft.com/office/powerpoint/2010/main" val="352477351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fr-LU" b="1" i="1" dirty="0" smtClean="0">
                <a:solidFill>
                  <a:schemeClr val="bg1">
                    <a:lumMod val="50000"/>
                  </a:schemeClr>
                </a:solidFill>
              </a:rPr>
              <a:t>HYPERTENSION ARTERIELLE</a:t>
            </a:r>
          </a:p>
          <a:p>
            <a:r>
              <a:rPr lang="fr-LU" b="1" dirty="0" smtClean="0"/>
              <a:t>TABAC</a:t>
            </a:r>
          </a:p>
          <a:p>
            <a:r>
              <a:rPr lang="fr-LU" b="1" i="1" dirty="0" smtClean="0">
                <a:solidFill>
                  <a:schemeClr val="bg1">
                    <a:lumMod val="50000"/>
                  </a:schemeClr>
                </a:solidFill>
              </a:rPr>
              <a:t>DIABETE</a:t>
            </a:r>
          </a:p>
          <a:p>
            <a:r>
              <a:rPr lang="fr-LU" b="1" i="1" dirty="0" smtClean="0">
                <a:solidFill>
                  <a:schemeClr val="bg1">
                    <a:lumMod val="50000"/>
                  </a:schemeClr>
                </a:solidFill>
              </a:rPr>
              <a:t>DYSLIPIDEMIE</a:t>
            </a:r>
          </a:p>
          <a:p>
            <a:r>
              <a:rPr lang="fr-LU" b="1" dirty="0" smtClean="0"/>
              <a:t>ALIMENTATION</a:t>
            </a:r>
          </a:p>
          <a:p>
            <a:r>
              <a:rPr lang="fr-LU" b="1" dirty="0" smtClean="0"/>
              <a:t>ALCOOLISME</a:t>
            </a:r>
          </a:p>
          <a:p>
            <a:r>
              <a:rPr lang="fr-LU" b="1" dirty="0" smtClean="0"/>
              <a:t>SURCHARGE PONDERALE</a:t>
            </a:r>
          </a:p>
          <a:p>
            <a:r>
              <a:rPr lang="fr-LU" b="1" dirty="0" smtClean="0"/>
              <a:t>SEDENTARITE</a:t>
            </a:r>
          </a:p>
          <a:p>
            <a:endParaRPr lang="fr-LU" dirty="0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LU" b="1" dirty="0" smtClean="0"/>
              <a:t>AVC: 8 RISQUES </a:t>
            </a:r>
            <a:r>
              <a:rPr lang="fr-LU" b="1" dirty="0" smtClean="0">
                <a:solidFill>
                  <a:srgbClr val="FF0000"/>
                </a:solidFill>
              </a:rPr>
              <a:t>MODIFIABLES</a:t>
            </a:r>
            <a:endParaRPr lang="fr-LU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377217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LU" b="1" dirty="0" smtClean="0"/>
              <a:t>HTA</a:t>
            </a:r>
            <a:endParaRPr lang="fr-LU" b="1" dirty="0"/>
          </a:p>
        </p:txBody>
      </p:sp>
      <p:sp>
        <p:nvSpPr>
          <p:cNvPr id="5" name="Espace réservé du contenu 4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fr-LU" b="1" dirty="0" smtClean="0"/>
              <a:t>&lt; 14  &lt; 9</a:t>
            </a:r>
          </a:p>
          <a:p>
            <a:r>
              <a:rPr lang="fr-LU" b="1" dirty="0" smtClean="0"/>
              <a:t>Risques: &lt; 13  &lt; 8</a:t>
            </a:r>
            <a:endParaRPr lang="fr-LU" b="1" dirty="0"/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r>
              <a:rPr lang="fr-LU" b="1" dirty="0" smtClean="0"/>
              <a:t>Perte de poids</a:t>
            </a:r>
          </a:p>
          <a:p>
            <a:r>
              <a:rPr lang="fr-LU" b="1" dirty="0" smtClean="0"/>
              <a:t>Régime sans sel</a:t>
            </a:r>
          </a:p>
          <a:p>
            <a:r>
              <a:rPr lang="fr-LU" b="1" dirty="0" smtClean="0"/>
              <a:t>Réduction alcool</a:t>
            </a:r>
          </a:p>
          <a:p>
            <a:r>
              <a:rPr lang="fr-LU" b="1" dirty="0" smtClean="0"/>
              <a:t>Médicaments </a:t>
            </a:r>
            <a:endParaRPr lang="fr-LU" b="1" dirty="0"/>
          </a:p>
        </p:txBody>
      </p:sp>
    </p:spTree>
    <p:extLst>
      <p:ext uri="{BB962C8B-B14F-4D97-AF65-F5344CB8AC3E}">
        <p14:creationId xmlns:p14="http://schemas.microsoft.com/office/powerpoint/2010/main" val="148214616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fr-LU" sz="3600" b="1" dirty="0" smtClean="0"/>
              <a:t>STOP !!!</a:t>
            </a:r>
          </a:p>
          <a:p>
            <a:r>
              <a:rPr lang="fr-LU" sz="3600" b="1" dirty="0" smtClean="0"/>
              <a:t>AMELIORATION RISQUE APRES QUELQUES MOIS</a:t>
            </a:r>
          </a:p>
          <a:p>
            <a:r>
              <a:rPr lang="fr-LU" sz="3600" b="1" dirty="0" smtClean="0"/>
              <a:t>NIVEAU DE RISQUE BASAL APRES 2-4 ANS</a:t>
            </a:r>
            <a:endParaRPr lang="fr-LU" sz="3600" b="1" dirty="0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LU" sz="4800" b="1" dirty="0" smtClean="0"/>
              <a:t>TABAC</a:t>
            </a:r>
            <a:endParaRPr lang="fr-LU" sz="4800" b="1" dirty="0"/>
          </a:p>
        </p:txBody>
      </p:sp>
    </p:spTree>
    <p:extLst>
      <p:ext uri="{BB962C8B-B14F-4D97-AF65-F5344CB8AC3E}">
        <p14:creationId xmlns:p14="http://schemas.microsoft.com/office/powerpoint/2010/main" val="309041915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LU" b="1" dirty="0" smtClean="0"/>
              <a:t>ALIMENTATION</a:t>
            </a:r>
            <a:endParaRPr lang="fr-LU" b="1" dirty="0"/>
          </a:p>
        </p:txBody>
      </p:sp>
      <p:sp>
        <p:nvSpPr>
          <p:cNvPr id="3" name="Espace réservé du contenu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fr-LU" b="1" dirty="0" smtClean="0"/>
              <a:t>FRUITS</a:t>
            </a:r>
          </a:p>
          <a:p>
            <a:r>
              <a:rPr lang="fr-LU" b="1" dirty="0" smtClean="0"/>
              <a:t>LEGUMES</a:t>
            </a:r>
          </a:p>
          <a:p>
            <a:r>
              <a:rPr lang="fr-LU" b="1" dirty="0" smtClean="0"/>
              <a:t>CEREALES</a:t>
            </a:r>
          </a:p>
          <a:p>
            <a:r>
              <a:rPr lang="fr-LU" b="1" dirty="0" smtClean="0"/>
              <a:t>OMEGA 3</a:t>
            </a:r>
          </a:p>
          <a:p>
            <a:r>
              <a:rPr lang="fr-LU" b="1" dirty="0" smtClean="0"/>
              <a:t>« DIETE MEDITERRANEENNE »</a:t>
            </a:r>
            <a:endParaRPr lang="fr-LU" b="1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quarter" idx="1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522912" y="3293269"/>
            <a:ext cx="2066925" cy="2219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 descr="https://encrypted-tbn2.gstatic.com/images?q=tbn:ANd9GcS_Gtyni6j_wc47eNILrJyA8cUtZUJj76z22lRFViDdgNGU5jRIeA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3092" y="2060848"/>
            <a:ext cx="4972015" cy="3456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0924710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Vagues">
  <a:themeElements>
    <a:clrScheme name="Vagues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Vagues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Vagues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0</TotalTime>
  <Words>324</Words>
  <Application>Microsoft Macintosh PowerPoint</Application>
  <PresentationFormat>On-screen Show (4:3)</PresentationFormat>
  <Paragraphs>91</Paragraphs>
  <Slides>15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6" baseType="lpstr">
      <vt:lpstr>Vagues</vt:lpstr>
      <vt:lpstr>L’ACCIDENT VASCULAIRE CEREBRAL Comment l’éviter?</vt:lpstr>
      <vt:lpstr>L’AVC est conséquent</vt:lpstr>
      <vt:lpstr>L’AVC  EST FREQUENT …même au Luxembourg </vt:lpstr>
      <vt:lpstr>AVC: plutôt prévenir que guérir</vt:lpstr>
      <vt:lpstr>AVC: risques NON modifiables</vt:lpstr>
      <vt:lpstr>AVC: 8 RISQUES MODIFIABLES</vt:lpstr>
      <vt:lpstr>HTA</vt:lpstr>
      <vt:lpstr>TABAC</vt:lpstr>
      <vt:lpstr>ALIMENTATION</vt:lpstr>
      <vt:lpstr>ALCOOL</vt:lpstr>
      <vt:lpstr>SURCHARGE PONDERALE</vt:lpstr>
      <vt:lpstr>SEDENTARITE</vt:lpstr>
      <vt:lpstr>AVC: 8 RISQUES MODIFIABLES</vt:lpstr>
      <vt:lpstr>LIFESTYLE CHANGES</vt:lpstr>
      <vt:lpstr>MERCI POUR VOTRE ATTENTION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L’ACCIDENT VASCULAIRE CEREBRAL Comment l’éviter?</dc:title>
  <dc:creator>Michel Kruger</dc:creator>
  <cp:lastModifiedBy>C K</cp:lastModifiedBy>
  <cp:revision>17</cp:revision>
  <dcterms:created xsi:type="dcterms:W3CDTF">2014-10-28T18:27:25Z</dcterms:created>
  <dcterms:modified xsi:type="dcterms:W3CDTF">2014-11-12T16:02:13Z</dcterms:modified>
</cp:coreProperties>
</file>